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 id="2147483819" r:id="rId2"/>
  </p:sldMasterIdLst>
  <p:notesMasterIdLst>
    <p:notesMasterId r:id="rId23"/>
  </p:notesMasterIdLst>
  <p:handoutMasterIdLst>
    <p:handoutMasterId r:id="rId24"/>
  </p:handoutMasterIdLst>
  <p:sldIdLst>
    <p:sldId id="256" r:id="rId3"/>
    <p:sldId id="302" r:id="rId4"/>
    <p:sldId id="305" r:id="rId5"/>
    <p:sldId id="304" r:id="rId6"/>
    <p:sldId id="312" r:id="rId7"/>
    <p:sldId id="306" r:id="rId8"/>
    <p:sldId id="310" r:id="rId9"/>
    <p:sldId id="311" r:id="rId10"/>
    <p:sldId id="295" r:id="rId11"/>
    <p:sldId id="296" r:id="rId12"/>
    <p:sldId id="298" r:id="rId13"/>
    <p:sldId id="299" r:id="rId14"/>
    <p:sldId id="300" r:id="rId15"/>
    <p:sldId id="313" r:id="rId16"/>
    <p:sldId id="314" r:id="rId17"/>
    <p:sldId id="315" r:id="rId18"/>
    <p:sldId id="308" r:id="rId19"/>
    <p:sldId id="301" r:id="rId20"/>
    <p:sldId id="309" r:id="rId21"/>
    <p:sldId id="282"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57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89" autoAdjust="0"/>
    <p:restoredTop sz="88706" autoAdjust="0"/>
  </p:normalViewPr>
  <p:slideViewPr>
    <p:cSldViewPr snapToGrid="0">
      <p:cViewPr varScale="1">
        <p:scale>
          <a:sx n="101" d="100"/>
          <a:sy n="101" d="100"/>
        </p:scale>
        <p:origin x="846" y="102"/>
      </p:cViewPr>
      <p:guideLst>
        <p:guide orient="horz" pos="2160"/>
        <p:guide pos="2880"/>
        <p:guide pos="5759"/>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0542F7-60C6-BE4E-B77A-FAF552B87F32}"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zh-CN" altLang="en-US"/>
        </a:p>
      </dgm:t>
    </dgm:pt>
    <dgm:pt modelId="{F68DD5ED-2CB1-694E-B336-90A5C928157C}">
      <dgm:prSet phldrT="[文本]" custT="1"/>
      <dgm:spPr/>
      <dgm:t>
        <a:bodyPr/>
        <a:lstStyle/>
        <a:p>
          <a:r>
            <a:rPr lang="en-US" altLang="zh-CN" sz="2800" dirty="0" err="1"/>
            <a:t>Kejie</a:t>
          </a:r>
          <a:r>
            <a:rPr lang="en-US" altLang="zh-CN" sz="2800" dirty="0"/>
            <a:t>:</a:t>
          </a:r>
          <a:r>
            <a:rPr lang="zh-CN" altLang="en-US" sz="2800" dirty="0"/>
            <a:t> </a:t>
          </a:r>
          <a:r>
            <a:rPr lang="en-US" altLang="zh-CN" sz="2800" dirty="0"/>
            <a:t>World</a:t>
          </a:r>
          <a:r>
            <a:rPr lang="zh-CN" altLang="en-US" sz="2800" dirty="0"/>
            <a:t> </a:t>
          </a:r>
          <a:r>
            <a:rPr lang="en-US" altLang="zh-CN" sz="2800" dirty="0"/>
            <a:t>No.1</a:t>
          </a:r>
          <a:r>
            <a:rPr lang="zh-CN" altLang="en-US" sz="2800" dirty="0"/>
            <a:t> </a:t>
          </a:r>
          <a:r>
            <a:rPr lang="en-US" altLang="zh-CN" sz="2800" dirty="0"/>
            <a:t>Ranked</a:t>
          </a:r>
          <a:r>
            <a:rPr lang="zh-CN" altLang="en-US" sz="2800" dirty="0"/>
            <a:t> </a:t>
          </a:r>
          <a:r>
            <a:rPr lang="en-US" altLang="zh-CN" sz="2800" dirty="0"/>
            <a:t>Player</a:t>
          </a:r>
          <a:endParaRPr lang="zh-CN" altLang="en-US" sz="2800" dirty="0"/>
        </a:p>
        <a:p>
          <a:r>
            <a:rPr lang="en-US" altLang="zh-CN" sz="2800" dirty="0"/>
            <a:t>2017.05</a:t>
          </a:r>
          <a:r>
            <a:rPr lang="zh-CN" altLang="en-US" sz="2800" dirty="0"/>
            <a:t>    </a:t>
          </a:r>
          <a:r>
            <a:rPr lang="en-US" altLang="zh-CN" sz="2800" dirty="0" err="1"/>
            <a:t>AlphaGo</a:t>
          </a:r>
          <a:r>
            <a:rPr lang="zh-CN" altLang="en-US" sz="2800" dirty="0"/>
            <a:t> </a:t>
          </a:r>
          <a:r>
            <a:rPr lang="en-US" altLang="zh-CN" sz="2800" dirty="0"/>
            <a:t>3:0</a:t>
          </a:r>
          <a:r>
            <a:rPr lang="zh-CN" altLang="en-US" sz="2800" dirty="0"/>
            <a:t> </a:t>
          </a:r>
          <a:r>
            <a:rPr lang="en-US" altLang="zh-CN" sz="2800" dirty="0" err="1"/>
            <a:t>Ke</a:t>
          </a:r>
          <a:r>
            <a:rPr lang="zh-CN" altLang="en-US" sz="2800" dirty="0"/>
            <a:t> </a:t>
          </a:r>
          <a:r>
            <a:rPr lang="en-US" altLang="zh-CN" sz="2800" dirty="0" err="1"/>
            <a:t>Jie</a:t>
          </a:r>
          <a:endParaRPr lang="zh-CN" altLang="en-US" sz="2800" dirty="0"/>
        </a:p>
      </dgm:t>
    </dgm:pt>
    <dgm:pt modelId="{27FE621B-5F8C-D246-9095-B38E9D65F1BF}" type="parTrans" cxnId="{D87605AC-3B3A-0043-8752-E45ED95A6095}">
      <dgm:prSet/>
      <dgm:spPr/>
      <dgm:t>
        <a:bodyPr/>
        <a:lstStyle/>
        <a:p>
          <a:endParaRPr lang="zh-CN" altLang="en-US"/>
        </a:p>
      </dgm:t>
    </dgm:pt>
    <dgm:pt modelId="{F8EDBD43-43D9-B948-9A1A-BF75661AC72C}" type="sibTrans" cxnId="{D87605AC-3B3A-0043-8752-E45ED95A6095}">
      <dgm:prSet/>
      <dgm:spPr/>
      <dgm:t>
        <a:bodyPr/>
        <a:lstStyle/>
        <a:p>
          <a:endParaRPr lang="zh-CN" altLang="en-US"/>
        </a:p>
      </dgm:t>
    </dgm:pt>
    <dgm:pt modelId="{B582D4A2-D442-2D46-AAD2-644FE1F6B9D1}">
      <dgm:prSet phldrT="[文本]" custT="1"/>
      <dgm:spPr/>
      <dgm:t>
        <a:bodyPr/>
        <a:lstStyle/>
        <a:p>
          <a:r>
            <a:rPr lang="en-US" altLang="zh-CN" sz="2800" dirty="0"/>
            <a:t>Fan</a:t>
          </a:r>
          <a:r>
            <a:rPr lang="zh-CN" altLang="en-US" sz="2800" dirty="0"/>
            <a:t> </a:t>
          </a:r>
          <a:r>
            <a:rPr lang="en-US" altLang="zh-CN" sz="2800" dirty="0" err="1"/>
            <a:t>Hui</a:t>
          </a:r>
          <a:r>
            <a:rPr lang="en-US" altLang="zh-CN" sz="2800" dirty="0"/>
            <a:t>:</a:t>
          </a:r>
          <a:r>
            <a:rPr lang="zh-CN" altLang="en-US" sz="2800" dirty="0"/>
            <a:t> </a:t>
          </a:r>
          <a:r>
            <a:rPr lang="en-US" altLang="zh-CN" sz="2800" dirty="0"/>
            <a:t>European</a:t>
          </a:r>
          <a:r>
            <a:rPr lang="zh-CN" altLang="en-US" sz="2800" dirty="0"/>
            <a:t> </a:t>
          </a:r>
          <a:r>
            <a:rPr lang="en-US" altLang="zh-CN" sz="2800" dirty="0"/>
            <a:t>Go</a:t>
          </a:r>
          <a:r>
            <a:rPr lang="zh-CN" altLang="en-US" sz="2800" dirty="0"/>
            <a:t> </a:t>
          </a:r>
          <a:r>
            <a:rPr lang="en-US" altLang="zh-CN" sz="2800" dirty="0"/>
            <a:t>Champion</a:t>
          </a:r>
          <a:endParaRPr lang="zh-CN" altLang="en-US" sz="2800" dirty="0"/>
        </a:p>
        <a:p>
          <a:r>
            <a:rPr lang="zh-CN" altLang="en-US" sz="2800" dirty="0"/>
            <a:t>2</a:t>
          </a:r>
          <a:r>
            <a:rPr lang="en-US" altLang="zh-CN" sz="2800" dirty="0"/>
            <a:t>015.10</a:t>
          </a:r>
          <a:r>
            <a:rPr lang="zh-CN" altLang="en-US" sz="2800" dirty="0"/>
            <a:t>   </a:t>
          </a:r>
          <a:r>
            <a:rPr lang="en-US" altLang="zh-CN" sz="2800" dirty="0" err="1"/>
            <a:t>AlphaGo</a:t>
          </a:r>
          <a:r>
            <a:rPr lang="zh-CN" altLang="en-US" sz="2800" dirty="0"/>
            <a:t> </a:t>
          </a:r>
          <a:r>
            <a:rPr lang="en-US" altLang="zh-CN" sz="2800" dirty="0"/>
            <a:t>5:0</a:t>
          </a:r>
          <a:r>
            <a:rPr lang="zh-CN" altLang="en-US" sz="2800" dirty="0"/>
            <a:t> </a:t>
          </a:r>
          <a:r>
            <a:rPr lang="en-US" altLang="zh-CN" sz="2800" dirty="0"/>
            <a:t>Fan</a:t>
          </a:r>
          <a:r>
            <a:rPr lang="zh-CN" altLang="en-US" sz="2800" dirty="0"/>
            <a:t> </a:t>
          </a:r>
          <a:r>
            <a:rPr lang="en-US" altLang="zh-CN" sz="2800" dirty="0" err="1"/>
            <a:t>Hui</a:t>
          </a:r>
          <a:endParaRPr lang="zh-CN" altLang="en-US" sz="2800" dirty="0"/>
        </a:p>
      </dgm:t>
    </dgm:pt>
    <dgm:pt modelId="{20C66710-84CE-024C-A86B-C023B7BADAFE}" type="parTrans" cxnId="{8B05726D-2FFA-3940-977F-3759BBB0275E}">
      <dgm:prSet/>
      <dgm:spPr/>
      <dgm:t>
        <a:bodyPr/>
        <a:lstStyle/>
        <a:p>
          <a:endParaRPr lang="zh-CN" altLang="en-US"/>
        </a:p>
      </dgm:t>
    </dgm:pt>
    <dgm:pt modelId="{A3B19B94-74D3-6645-9B12-7C451CBB27A1}" type="sibTrans" cxnId="{8B05726D-2FFA-3940-977F-3759BBB0275E}">
      <dgm:prSet/>
      <dgm:spPr/>
      <dgm:t>
        <a:bodyPr/>
        <a:lstStyle/>
        <a:p>
          <a:endParaRPr lang="zh-CN" altLang="en-US"/>
        </a:p>
      </dgm:t>
    </dgm:pt>
    <dgm:pt modelId="{2265681C-FDF4-D542-A489-122AE705B957}">
      <dgm:prSet phldrT="[文本]" custT="1"/>
      <dgm:spPr/>
      <dgm:t>
        <a:bodyPr/>
        <a:lstStyle/>
        <a:p>
          <a:r>
            <a:rPr lang="en-US" altLang="zh-CN" sz="2800" dirty="0"/>
            <a:t>Lee</a:t>
          </a:r>
          <a:r>
            <a:rPr lang="zh-CN" altLang="en-US" sz="2800" dirty="0"/>
            <a:t> </a:t>
          </a:r>
          <a:r>
            <a:rPr lang="en-US" altLang="zh-CN" sz="2800" dirty="0" err="1"/>
            <a:t>Sedol</a:t>
          </a:r>
          <a:r>
            <a:rPr lang="en-US" altLang="zh-CN" sz="2800" dirty="0"/>
            <a:t>:</a:t>
          </a:r>
          <a:r>
            <a:rPr lang="zh-CN" altLang="en-US" sz="2800" dirty="0"/>
            <a:t> </a:t>
          </a:r>
          <a:r>
            <a:rPr lang="en-US" altLang="zh-CN" sz="2800" dirty="0"/>
            <a:t>9-dan</a:t>
          </a:r>
          <a:r>
            <a:rPr lang="zh-CN" altLang="en-US" sz="2800" dirty="0"/>
            <a:t> </a:t>
          </a:r>
          <a:r>
            <a:rPr lang="en-US" altLang="zh-CN" sz="2800" dirty="0"/>
            <a:t>professional</a:t>
          </a:r>
          <a:endParaRPr lang="zh-CN" altLang="en-US" sz="2800" dirty="0"/>
        </a:p>
        <a:p>
          <a:r>
            <a:rPr lang="zh-CN" altLang="en-US" sz="2800" dirty="0"/>
            <a:t>2</a:t>
          </a:r>
          <a:r>
            <a:rPr lang="en-US" altLang="zh-CN" sz="2800" dirty="0"/>
            <a:t>016.03</a:t>
          </a:r>
          <a:r>
            <a:rPr lang="zh-CN" altLang="en-US" sz="2800" dirty="0"/>
            <a:t>   </a:t>
          </a:r>
          <a:r>
            <a:rPr lang="en-US" altLang="zh-CN" sz="2800" dirty="0" err="1"/>
            <a:t>AlphaGo</a:t>
          </a:r>
          <a:r>
            <a:rPr lang="zh-CN" altLang="en-US" sz="2800" dirty="0"/>
            <a:t> </a:t>
          </a:r>
          <a:r>
            <a:rPr lang="en-US" altLang="zh-CN" sz="2800" dirty="0"/>
            <a:t>4:1</a:t>
          </a:r>
          <a:r>
            <a:rPr lang="zh-CN" altLang="en-US" sz="2800" dirty="0"/>
            <a:t> </a:t>
          </a:r>
          <a:r>
            <a:rPr lang="en-US" altLang="zh-CN" sz="2800" dirty="0"/>
            <a:t>Lee</a:t>
          </a:r>
          <a:r>
            <a:rPr lang="zh-CN" altLang="en-US" sz="2800" dirty="0"/>
            <a:t> </a:t>
          </a:r>
          <a:r>
            <a:rPr lang="en-US" altLang="zh-CN" sz="2800" dirty="0" err="1"/>
            <a:t>Sedol</a:t>
          </a:r>
          <a:endParaRPr lang="zh-CN" altLang="en-US" sz="2800" dirty="0"/>
        </a:p>
      </dgm:t>
    </dgm:pt>
    <dgm:pt modelId="{E601CD46-250F-4348-8036-28C4777A8E88}" type="parTrans" cxnId="{9E27B408-85A4-2742-96BB-8B6D1744A557}">
      <dgm:prSet/>
      <dgm:spPr/>
      <dgm:t>
        <a:bodyPr/>
        <a:lstStyle/>
        <a:p>
          <a:endParaRPr lang="zh-CN" altLang="en-US"/>
        </a:p>
      </dgm:t>
    </dgm:pt>
    <dgm:pt modelId="{11078ADE-1151-A948-905F-C6A4237DFB1A}" type="sibTrans" cxnId="{9E27B408-85A4-2742-96BB-8B6D1744A557}">
      <dgm:prSet/>
      <dgm:spPr/>
      <dgm:t>
        <a:bodyPr/>
        <a:lstStyle/>
        <a:p>
          <a:endParaRPr lang="zh-CN" altLang="en-US"/>
        </a:p>
      </dgm:t>
    </dgm:pt>
    <dgm:pt modelId="{1E531AC5-0469-EB48-8E24-691D1C91984E}" type="pres">
      <dgm:prSet presAssocID="{9A0542F7-60C6-BE4E-B77A-FAF552B87F32}" presName="Name0" presStyleCnt="0">
        <dgm:presLayoutVars>
          <dgm:dir/>
          <dgm:resizeHandles val="exact"/>
        </dgm:presLayoutVars>
      </dgm:prSet>
      <dgm:spPr/>
    </dgm:pt>
    <dgm:pt modelId="{05BD7352-FEF1-524A-8863-0A1D896569DD}" type="pres">
      <dgm:prSet presAssocID="{B582D4A2-D442-2D46-AAD2-644FE1F6B9D1}" presName="composite" presStyleCnt="0"/>
      <dgm:spPr/>
    </dgm:pt>
    <dgm:pt modelId="{7304D0F9-5E6B-C04C-8AD6-086AE68E1D5D}" type="pres">
      <dgm:prSet presAssocID="{B582D4A2-D442-2D46-AAD2-644FE1F6B9D1}" presName="rect1" presStyleLbl="trAlignAcc1" presStyleIdx="0" presStyleCnt="3" custScaleX="174141">
        <dgm:presLayoutVars>
          <dgm:bulletEnabled val="1"/>
        </dgm:presLayoutVars>
      </dgm:prSet>
      <dgm:spPr/>
    </dgm:pt>
    <dgm:pt modelId="{81C70D7E-9D3B-E448-926E-F43CF77C719B}" type="pres">
      <dgm:prSet presAssocID="{B582D4A2-D442-2D46-AAD2-644FE1F6B9D1}" presName="rect2" presStyleLbl="fgImgPlace1" presStyleIdx="0" presStyleCnt="3" custLinFactX="-75790" custLinFactNeighborX="-100000" custLinFactNeighborY="2624"/>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163" t="-1749" r="-101163" b="1749"/>
          </a:stretch>
        </a:blipFill>
      </dgm:spPr>
    </dgm:pt>
    <dgm:pt modelId="{0B5D7855-55A4-3B45-B212-A3AEC0E85914}" type="pres">
      <dgm:prSet presAssocID="{A3B19B94-74D3-6645-9B12-7C451CBB27A1}" presName="sibTrans" presStyleCnt="0"/>
      <dgm:spPr/>
    </dgm:pt>
    <dgm:pt modelId="{3C1D5055-44B3-304F-B4CD-3C1F62F0D504}" type="pres">
      <dgm:prSet presAssocID="{2265681C-FDF4-D542-A489-122AE705B957}" presName="composite" presStyleCnt="0"/>
      <dgm:spPr/>
    </dgm:pt>
    <dgm:pt modelId="{050C5259-5087-6849-8803-6A0C55FE0DDC}" type="pres">
      <dgm:prSet presAssocID="{2265681C-FDF4-D542-A489-122AE705B957}" presName="rect1" presStyleLbl="trAlignAcc1" presStyleIdx="1" presStyleCnt="3" custScaleX="173529">
        <dgm:presLayoutVars>
          <dgm:bulletEnabled val="1"/>
        </dgm:presLayoutVars>
      </dgm:prSet>
      <dgm:spPr/>
    </dgm:pt>
    <dgm:pt modelId="{53BF2686-E420-9E40-AB96-573B2F6714A1}" type="pres">
      <dgm:prSet presAssocID="{2265681C-FDF4-D542-A489-122AE705B957}" presName="rect2" presStyleLbl="fgImgPlace1" presStyleIdx="1" presStyleCnt="3" custLinFactX="-74478" custLinFactNeighborX="-100000" custLinFactNeighborY="433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1140" t="-910" r="-94860" b="910"/>
          </a:stretch>
        </a:blipFill>
      </dgm:spPr>
    </dgm:pt>
    <dgm:pt modelId="{2B428931-ABBC-BB4E-A586-2E75EAD984EE}" type="pres">
      <dgm:prSet presAssocID="{11078ADE-1151-A948-905F-C6A4237DFB1A}" presName="sibTrans" presStyleCnt="0"/>
      <dgm:spPr/>
    </dgm:pt>
    <dgm:pt modelId="{E2B83ECC-F563-3945-9203-DB0050513250}" type="pres">
      <dgm:prSet presAssocID="{F68DD5ED-2CB1-694E-B336-90A5C928157C}" presName="composite" presStyleCnt="0"/>
      <dgm:spPr/>
    </dgm:pt>
    <dgm:pt modelId="{33EE8DB3-94BE-C240-9B0B-E4858BAC25BF}" type="pres">
      <dgm:prSet presAssocID="{F68DD5ED-2CB1-694E-B336-90A5C928157C}" presName="rect1" presStyleLbl="trAlignAcc1" presStyleIdx="2" presStyleCnt="3" custScaleX="175182" custScaleY="101443">
        <dgm:presLayoutVars>
          <dgm:bulletEnabled val="1"/>
        </dgm:presLayoutVars>
      </dgm:prSet>
      <dgm:spPr/>
    </dgm:pt>
    <dgm:pt modelId="{24C5D3BE-9E90-C64C-AD64-E23B70CD50FF}" type="pres">
      <dgm:prSet presAssocID="{F68DD5ED-2CB1-694E-B336-90A5C928157C}" presName="rect2" presStyleLbl="fgImgPlace1" presStyleIdx="2" presStyleCnt="3" custScaleX="103450" custScaleY="100797" custLinFactX="-74387" custLinFactNeighborX="-100000" custLinFactNeighborY="5047"/>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12153" r="-115847"/>
          </a:stretch>
        </a:blipFill>
      </dgm:spPr>
    </dgm:pt>
  </dgm:ptLst>
  <dgm:cxnLst>
    <dgm:cxn modelId="{9E27B408-85A4-2742-96BB-8B6D1744A557}" srcId="{9A0542F7-60C6-BE4E-B77A-FAF552B87F32}" destId="{2265681C-FDF4-D542-A489-122AE705B957}" srcOrd="1" destOrd="0" parTransId="{E601CD46-250F-4348-8036-28C4777A8E88}" sibTransId="{11078ADE-1151-A948-905F-C6A4237DFB1A}"/>
    <dgm:cxn modelId="{B4CE320D-F35A-4E4F-9D7B-CFDC1D682AC7}" type="presOf" srcId="{9A0542F7-60C6-BE4E-B77A-FAF552B87F32}" destId="{1E531AC5-0469-EB48-8E24-691D1C91984E}" srcOrd="0" destOrd="0" presId="urn:microsoft.com/office/officeart/2008/layout/PictureStrips"/>
    <dgm:cxn modelId="{8B05726D-2FFA-3940-977F-3759BBB0275E}" srcId="{9A0542F7-60C6-BE4E-B77A-FAF552B87F32}" destId="{B582D4A2-D442-2D46-AAD2-644FE1F6B9D1}" srcOrd="0" destOrd="0" parTransId="{20C66710-84CE-024C-A86B-C023B7BADAFE}" sibTransId="{A3B19B94-74D3-6645-9B12-7C451CBB27A1}"/>
    <dgm:cxn modelId="{CBC3BAA0-A2AF-CD4D-8D57-3674D2CB6EAC}" type="presOf" srcId="{B582D4A2-D442-2D46-AAD2-644FE1F6B9D1}" destId="{7304D0F9-5E6B-C04C-8AD6-086AE68E1D5D}" srcOrd="0" destOrd="0" presId="urn:microsoft.com/office/officeart/2008/layout/PictureStrips"/>
    <dgm:cxn modelId="{D87605AC-3B3A-0043-8752-E45ED95A6095}" srcId="{9A0542F7-60C6-BE4E-B77A-FAF552B87F32}" destId="{F68DD5ED-2CB1-694E-B336-90A5C928157C}" srcOrd="2" destOrd="0" parTransId="{27FE621B-5F8C-D246-9095-B38E9D65F1BF}" sibTransId="{F8EDBD43-43D9-B948-9A1A-BF75661AC72C}"/>
    <dgm:cxn modelId="{21A877D4-B67F-2545-BC98-FD22985A41CC}" type="presOf" srcId="{F68DD5ED-2CB1-694E-B336-90A5C928157C}" destId="{33EE8DB3-94BE-C240-9B0B-E4858BAC25BF}" srcOrd="0" destOrd="0" presId="urn:microsoft.com/office/officeart/2008/layout/PictureStrips"/>
    <dgm:cxn modelId="{1C1353D7-4C1D-C64F-82B7-5C32960D946F}" type="presOf" srcId="{2265681C-FDF4-D542-A489-122AE705B957}" destId="{050C5259-5087-6849-8803-6A0C55FE0DDC}" srcOrd="0" destOrd="0" presId="urn:microsoft.com/office/officeart/2008/layout/PictureStrips"/>
    <dgm:cxn modelId="{CAC4EA84-5377-634D-9C75-4D63568C717A}" type="presParOf" srcId="{1E531AC5-0469-EB48-8E24-691D1C91984E}" destId="{05BD7352-FEF1-524A-8863-0A1D896569DD}" srcOrd="0" destOrd="0" presId="urn:microsoft.com/office/officeart/2008/layout/PictureStrips"/>
    <dgm:cxn modelId="{9FD1287C-FB44-4D4A-983D-BCC40BBF65CC}" type="presParOf" srcId="{05BD7352-FEF1-524A-8863-0A1D896569DD}" destId="{7304D0F9-5E6B-C04C-8AD6-086AE68E1D5D}" srcOrd="0" destOrd="0" presId="urn:microsoft.com/office/officeart/2008/layout/PictureStrips"/>
    <dgm:cxn modelId="{146D942D-9B0D-7F44-AD8E-6FC509C048D5}" type="presParOf" srcId="{05BD7352-FEF1-524A-8863-0A1D896569DD}" destId="{81C70D7E-9D3B-E448-926E-F43CF77C719B}" srcOrd="1" destOrd="0" presId="urn:microsoft.com/office/officeart/2008/layout/PictureStrips"/>
    <dgm:cxn modelId="{0EC33AF3-4DAB-0847-9D56-172E1A3DCDD8}" type="presParOf" srcId="{1E531AC5-0469-EB48-8E24-691D1C91984E}" destId="{0B5D7855-55A4-3B45-B212-A3AEC0E85914}" srcOrd="1" destOrd="0" presId="urn:microsoft.com/office/officeart/2008/layout/PictureStrips"/>
    <dgm:cxn modelId="{58349F72-6A68-6A4B-8EBC-5EA540F7CBBD}" type="presParOf" srcId="{1E531AC5-0469-EB48-8E24-691D1C91984E}" destId="{3C1D5055-44B3-304F-B4CD-3C1F62F0D504}" srcOrd="2" destOrd="0" presId="urn:microsoft.com/office/officeart/2008/layout/PictureStrips"/>
    <dgm:cxn modelId="{266688EC-A9F3-3145-8AEC-5914CC2EE528}" type="presParOf" srcId="{3C1D5055-44B3-304F-B4CD-3C1F62F0D504}" destId="{050C5259-5087-6849-8803-6A0C55FE0DDC}" srcOrd="0" destOrd="0" presId="urn:microsoft.com/office/officeart/2008/layout/PictureStrips"/>
    <dgm:cxn modelId="{CD3DE200-2AF1-FA44-9EB5-8BB82F0A9449}" type="presParOf" srcId="{3C1D5055-44B3-304F-B4CD-3C1F62F0D504}" destId="{53BF2686-E420-9E40-AB96-573B2F6714A1}" srcOrd="1" destOrd="0" presId="urn:microsoft.com/office/officeart/2008/layout/PictureStrips"/>
    <dgm:cxn modelId="{73FC7057-B2BB-0848-9A00-24A070563AE0}" type="presParOf" srcId="{1E531AC5-0469-EB48-8E24-691D1C91984E}" destId="{2B428931-ABBC-BB4E-A586-2E75EAD984EE}" srcOrd="3" destOrd="0" presId="urn:microsoft.com/office/officeart/2008/layout/PictureStrips"/>
    <dgm:cxn modelId="{EAECC101-B67B-2048-8350-2359E3807EED}" type="presParOf" srcId="{1E531AC5-0469-EB48-8E24-691D1C91984E}" destId="{E2B83ECC-F563-3945-9203-DB0050513250}" srcOrd="4" destOrd="0" presId="urn:microsoft.com/office/officeart/2008/layout/PictureStrips"/>
    <dgm:cxn modelId="{45B2045B-1C7A-AF4C-A53B-2E85CA864610}" type="presParOf" srcId="{E2B83ECC-F563-3945-9203-DB0050513250}" destId="{33EE8DB3-94BE-C240-9B0B-E4858BAC25BF}" srcOrd="0" destOrd="0" presId="urn:microsoft.com/office/officeart/2008/layout/PictureStrips"/>
    <dgm:cxn modelId="{6E742F6E-390D-DF42-947A-10D01F9A7C5C}" type="presParOf" srcId="{E2B83ECC-F563-3945-9203-DB0050513250}" destId="{24C5D3BE-9E90-C64C-AD64-E23B70CD50FF}"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4D0F9-5E6B-C04C-8AD6-086AE68E1D5D}">
      <dsp:nvSpPr>
        <dsp:cNvPr id="0" name=""/>
        <dsp:cNvSpPr/>
      </dsp:nvSpPr>
      <dsp:spPr>
        <a:xfrm>
          <a:off x="600438" y="295239"/>
          <a:ext cx="7202759" cy="12925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5488"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Fan</a:t>
          </a:r>
          <a:r>
            <a:rPr lang="zh-CN" altLang="en-US" sz="2800" kern="1200" dirty="0"/>
            <a:t> </a:t>
          </a:r>
          <a:r>
            <a:rPr lang="en-US" altLang="zh-CN" sz="2800" kern="1200" dirty="0" err="1"/>
            <a:t>Hui</a:t>
          </a:r>
          <a:r>
            <a:rPr lang="en-US" altLang="zh-CN" sz="2800" kern="1200" dirty="0"/>
            <a:t>:</a:t>
          </a:r>
          <a:r>
            <a:rPr lang="zh-CN" altLang="en-US" sz="2800" kern="1200" dirty="0"/>
            <a:t> </a:t>
          </a:r>
          <a:r>
            <a:rPr lang="en-US" altLang="zh-CN" sz="2800" kern="1200" dirty="0"/>
            <a:t>European</a:t>
          </a:r>
          <a:r>
            <a:rPr lang="zh-CN" altLang="en-US" sz="2800" kern="1200" dirty="0"/>
            <a:t> </a:t>
          </a:r>
          <a:r>
            <a:rPr lang="en-US" altLang="zh-CN" sz="2800" kern="1200" dirty="0"/>
            <a:t>Go</a:t>
          </a:r>
          <a:r>
            <a:rPr lang="zh-CN" altLang="en-US" sz="2800" kern="1200" dirty="0"/>
            <a:t> </a:t>
          </a:r>
          <a:r>
            <a:rPr lang="en-US" altLang="zh-CN" sz="2800" kern="1200" dirty="0"/>
            <a:t>Champion</a:t>
          </a:r>
          <a:endParaRPr lang="zh-CN" altLang="en-US" sz="2800" kern="1200" dirty="0"/>
        </a:p>
        <a:p>
          <a:pPr marL="0" lvl="0" indent="0" algn="l" defTabSz="1244600">
            <a:lnSpc>
              <a:spcPct val="90000"/>
            </a:lnSpc>
            <a:spcBef>
              <a:spcPct val="0"/>
            </a:spcBef>
            <a:spcAft>
              <a:spcPct val="35000"/>
            </a:spcAft>
            <a:buNone/>
          </a:pPr>
          <a:r>
            <a:rPr lang="zh-CN" altLang="en-US" sz="2800" kern="1200" dirty="0"/>
            <a:t>2</a:t>
          </a:r>
          <a:r>
            <a:rPr lang="en-US" altLang="zh-CN" sz="2800" kern="1200" dirty="0"/>
            <a:t>015.10</a:t>
          </a:r>
          <a:r>
            <a:rPr lang="zh-CN" altLang="en-US" sz="2800" kern="1200" dirty="0"/>
            <a:t>   </a:t>
          </a:r>
          <a:r>
            <a:rPr lang="en-US" altLang="zh-CN" sz="2800" kern="1200" dirty="0" err="1"/>
            <a:t>AlphaGo</a:t>
          </a:r>
          <a:r>
            <a:rPr lang="zh-CN" altLang="en-US" sz="2800" kern="1200" dirty="0"/>
            <a:t> </a:t>
          </a:r>
          <a:r>
            <a:rPr lang="en-US" altLang="zh-CN" sz="2800" kern="1200" dirty="0"/>
            <a:t>5:0</a:t>
          </a:r>
          <a:r>
            <a:rPr lang="zh-CN" altLang="en-US" sz="2800" kern="1200" dirty="0"/>
            <a:t> </a:t>
          </a:r>
          <a:r>
            <a:rPr lang="en-US" altLang="zh-CN" sz="2800" kern="1200" dirty="0"/>
            <a:t>Fan</a:t>
          </a:r>
          <a:r>
            <a:rPr lang="zh-CN" altLang="en-US" sz="2800" kern="1200" dirty="0"/>
            <a:t> </a:t>
          </a:r>
          <a:r>
            <a:rPr lang="en-US" altLang="zh-CN" sz="2800" kern="1200" dirty="0" err="1"/>
            <a:t>Hui</a:t>
          </a:r>
          <a:endParaRPr lang="zh-CN" altLang="en-US" sz="2800" kern="1200" dirty="0"/>
        </a:p>
      </dsp:txBody>
      <dsp:txXfrm>
        <a:off x="600438" y="295239"/>
        <a:ext cx="7202759" cy="1292551"/>
      </dsp:txXfrm>
    </dsp:sp>
    <dsp:sp modelId="{81C70D7E-9D3B-E448-926E-F43CF77C719B}">
      <dsp:nvSpPr>
        <dsp:cNvPr id="0" name=""/>
        <dsp:cNvSpPr/>
      </dsp:nvSpPr>
      <dsp:spPr>
        <a:xfrm>
          <a:off x="370872" y="144149"/>
          <a:ext cx="904786" cy="1357179"/>
        </a:xfrm>
        <a:prstGeom prst="rect">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163" t="-1749" r="-101163" b="1749"/>
          </a:stretch>
        </a:blipFill>
        <a:ln>
          <a:noFill/>
        </a:ln>
        <a:effectLst/>
      </dsp:spPr>
      <dsp:style>
        <a:lnRef idx="0">
          <a:scrgbClr r="0" g="0" b="0"/>
        </a:lnRef>
        <a:fillRef idx="1">
          <a:scrgbClr r="0" g="0" b="0"/>
        </a:fillRef>
        <a:effectRef idx="2">
          <a:scrgbClr r="0" g="0" b="0"/>
        </a:effectRef>
        <a:fontRef idx="minor"/>
      </dsp:style>
    </dsp:sp>
    <dsp:sp modelId="{050C5259-5087-6849-8803-6A0C55FE0DDC}">
      <dsp:nvSpPr>
        <dsp:cNvPr id="0" name=""/>
        <dsp:cNvSpPr/>
      </dsp:nvSpPr>
      <dsp:spPr>
        <a:xfrm>
          <a:off x="613095" y="1922418"/>
          <a:ext cx="7177445" cy="129255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5488"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t>Lee</a:t>
          </a:r>
          <a:r>
            <a:rPr lang="zh-CN" altLang="en-US" sz="2800" kern="1200" dirty="0"/>
            <a:t> </a:t>
          </a:r>
          <a:r>
            <a:rPr lang="en-US" altLang="zh-CN" sz="2800" kern="1200" dirty="0" err="1"/>
            <a:t>Sedol</a:t>
          </a:r>
          <a:r>
            <a:rPr lang="en-US" altLang="zh-CN" sz="2800" kern="1200" dirty="0"/>
            <a:t>:</a:t>
          </a:r>
          <a:r>
            <a:rPr lang="zh-CN" altLang="en-US" sz="2800" kern="1200" dirty="0"/>
            <a:t> </a:t>
          </a:r>
          <a:r>
            <a:rPr lang="en-US" altLang="zh-CN" sz="2800" kern="1200" dirty="0"/>
            <a:t>9-dan</a:t>
          </a:r>
          <a:r>
            <a:rPr lang="zh-CN" altLang="en-US" sz="2800" kern="1200" dirty="0"/>
            <a:t> </a:t>
          </a:r>
          <a:r>
            <a:rPr lang="en-US" altLang="zh-CN" sz="2800" kern="1200" dirty="0"/>
            <a:t>professional</a:t>
          </a:r>
          <a:endParaRPr lang="zh-CN" altLang="en-US" sz="2800" kern="1200" dirty="0"/>
        </a:p>
        <a:p>
          <a:pPr marL="0" lvl="0" indent="0" algn="l" defTabSz="1244600">
            <a:lnSpc>
              <a:spcPct val="90000"/>
            </a:lnSpc>
            <a:spcBef>
              <a:spcPct val="0"/>
            </a:spcBef>
            <a:spcAft>
              <a:spcPct val="35000"/>
            </a:spcAft>
            <a:buNone/>
          </a:pPr>
          <a:r>
            <a:rPr lang="zh-CN" altLang="en-US" sz="2800" kern="1200" dirty="0"/>
            <a:t>2</a:t>
          </a:r>
          <a:r>
            <a:rPr lang="en-US" altLang="zh-CN" sz="2800" kern="1200" dirty="0"/>
            <a:t>016.03</a:t>
          </a:r>
          <a:r>
            <a:rPr lang="zh-CN" altLang="en-US" sz="2800" kern="1200" dirty="0"/>
            <a:t>   </a:t>
          </a:r>
          <a:r>
            <a:rPr lang="en-US" altLang="zh-CN" sz="2800" kern="1200" dirty="0" err="1"/>
            <a:t>AlphaGo</a:t>
          </a:r>
          <a:r>
            <a:rPr lang="zh-CN" altLang="en-US" sz="2800" kern="1200" dirty="0"/>
            <a:t> </a:t>
          </a:r>
          <a:r>
            <a:rPr lang="en-US" altLang="zh-CN" sz="2800" kern="1200" dirty="0"/>
            <a:t>4:1</a:t>
          </a:r>
          <a:r>
            <a:rPr lang="zh-CN" altLang="en-US" sz="2800" kern="1200" dirty="0"/>
            <a:t> </a:t>
          </a:r>
          <a:r>
            <a:rPr lang="en-US" altLang="zh-CN" sz="2800" kern="1200" dirty="0"/>
            <a:t>Lee</a:t>
          </a:r>
          <a:r>
            <a:rPr lang="zh-CN" altLang="en-US" sz="2800" kern="1200" dirty="0"/>
            <a:t> </a:t>
          </a:r>
          <a:r>
            <a:rPr lang="en-US" altLang="zh-CN" sz="2800" kern="1200" dirty="0" err="1"/>
            <a:t>Sedol</a:t>
          </a:r>
          <a:endParaRPr lang="zh-CN" altLang="en-US" sz="2800" kern="1200" dirty="0"/>
        </a:p>
      </dsp:txBody>
      <dsp:txXfrm>
        <a:off x="613095" y="1922418"/>
        <a:ext cx="7177445" cy="1292551"/>
      </dsp:txXfrm>
    </dsp:sp>
    <dsp:sp modelId="{53BF2686-E420-9E40-AB96-573B2F6714A1}">
      <dsp:nvSpPr>
        <dsp:cNvPr id="0" name=""/>
        <dsp:cNvSpPr/>
      </dsp:nvSpPr>
      <dsp:spPr>
        <a:xfrm>
          <a:off x="382743" y="1794590"/>
          <a:ext cx="904786" cy="135717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1140" t="-910" r="-94860" b="910"/>
          </a:stretch>
        </a:blipFill>
        <a:ln>
          <a:noFill/>
        </a:ln>
        <a:effectLst/>
      </dsp:spPr>
      <dsp:style>
        <a:lnRef idx="0">
          <a:scrgbClr r="0" g="0" b="0"/>
        </a:lnRef>
        <a:fillRef idx="1">
          <a:scrgbClr r="0" g="0" b="0"/>
        </a:fillRef>
        <a:effectRef idx="2">
          <a:scrgbClr r="0" g="0" b="0"/>
        </a:effectRef>
        <a:fontRef idx="minor"/>
      </dsp:style>
    </dsp:sp>
    <dsp:sp modelId="{33EE8DB3-94BE-C240-9B0B-E4858BAC25BF}">
      <dsp:nvSpPr>
        <dsp:cNvPr id="0" name=""/>
        <dsp:cNvSpPr/>
      </dsp:nvSpPr>
      <dsp:spPr>
        <a:xfrm>
          <a:off x="578910" y="3545679"/>
          <a:ext cx="7245816" cy="131120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5488"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zh-CN" sz="2800" kern="1200" dirty="0" err="1"/>
            <a:t>Kejie</a:t>
          </a:r>
          <a:r>
            <a:rPr lang="en-US" altLang="zh-CN" sz="2800" kern="1200" dirty="0"/>
            <a:t>:</a:t>
          </a:r>
          <a:r>
            <a:rPr lang="zh-CN" altLang="en-US" sz="2800" kern="1200" dirty="0"/>
            <a:t> </a:t>
          </a:r>
          <a:r>
            <a:rPr lang="en-US" altLang="zh-CN" sz="2800" kern="1200" dirty="0"/>
            <a:t>World</a:t>
          </a:r>
          <a:r>
            <a:rPr lang="zh-CN" altLang="en-US" sz="2800" kern="1200" dirty="0"/>
            <a:t> </a:t>
          </a:r>
          <a:r>
            <a:rPr lang="en-US" altLang="zh-CN" sz="2800" kern="1200" dirty="0"/>
            <a:t>No.1</a:t>
          </a:r>
          <a:r>
            <a:rPr lang="zh-CN" altLang="en-US" sz="2800" kern="1200" dirty="0"/>
            <a:t> </a:t>
          </a:r>
          <a:r>
            <a:rPr lang="en-US" altLang="zh-CN" sz="2800" kern="1200" dirty="0"/>
            <a:t>Ranked</a:t>
          </a:r>
          <a:r>
            <a:rPr lang="zh-CN" altLang="en-US" sz="2800" kern="1200" dirty="0"/>
            <a:t> </a:t>
          </a:r>
          <a:r>
            <a:rPr lang="en-US" altLang="zh-CN" sz="2800" kern="1200" dirty="0"/>
            <a:t>Player</a:t>
          </a:r>
          <a:endParaRPr lang="zh-CN" altLang="en-US" sz="2800" kern="1200" dirty="0"/>
        </a:p>
        <a:p>
          <a:pPr marL="0" lvl="0" indent="0" algn="l" defTabSz="1244600">
            <a:lnSpc>
              <a:spcPct val="90000"/>
            </a:lnSpc>
            <a:spcBef>
              <a:spcPct val="0"/>
            </a:spcBef>
            <a:spcAft>
              <a:spcPct val="35000"/>
            </a:spcAft>
            <a:buNone/>
          </a:pPr>
          <a:r>
            <a:rPr lang="en-US" altLang="zh-CN" sz="2800" kern="1200" dirty="0"/>
            <a:t>2017.05</a:t>
          </a:r>
          <a:r>
            <a:rPr lang="zh-CN" altLang="en-US" sz="2800" kern="1200" dirty="0"/>
            <a:t>    </a:t>
          </a:r>
          <a:r>
            <a:rPr lang="en-US" altLang="zh-CN" sz="2800" kern="1200" dirty="0" err="1"/>
            <a:t>AlphaGo</a:t>
          </a:r>
          <a:r>
            <a:rPr lang="zh-CN" altLang="en-US" sz="2800" kern="1200" dirty="0"/>
            <a:t> </a:t>
          </a:r>
          <a:r>
            <a:rPr lang="en-US" altLang="zh-CN" sz="2800" kern="1200" dirty="0"/>
            <a:t>3:0</a:t>
          </a:r>
          <a:r>
            <a:rPr lang="zh-CN" altLang="en-US" sz="2800" kern="1200" dirty="0"/>
            <a:t> </a:t>
          </a:r>
          <a:r>
            <a:rPr lang="en-US" altLang="zh-CN" sz="2800" kern="1200" dirty="0" err="1"/>
            <a:t>Ke</a:t>
          </a:r>
          <a:r>
            <a:rPr lang="zh-CN" altLang="en-US" sz="2800" kern="1200" dirty="0"/>
            <a:t> </a:t>
          </a:r>
          <a:r>
            <a:rPr lang="en-US" altLang="zh-CN" sz="2800" kern="1200" dirty="0" err="1"/>
            <a:t>Jie</a:t>
          </a:r>
          <a:endParaRPr lang="zh-CN" altLang="en-US" sz="2800" kern="1200" dirty="0"/>
        </a:p>
      </dsp:txBody>
      <dsp:txXfrm>
        <a:off x="578910" y="3545679"/>
        <a:ext cx="7245816" cy="1311203"/>
      </dsp:txXfrm>
    </dsp:sp>
    <dsp:sp modelId="{24C5D3BE-9E90-C64C-AD64-E23B70CD50FF}">
      <dsp:nvSpPr>
        <dsp:cNvPr id="0" name=""/>
        <dsp:cNvSpPr/>
      </dsp:nvSpPr>
      <dsp:spPr>
        <a:xfrm>
          <a:off x="367958" y="3431391"/>
          <a:ext cx="936001" cy="1367995"/>
        </a:xfrm>
        <a:prstGeom prst="rect">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12153" r="-115847"/>
          </a:stretch>
        </a:blip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2017/6/6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2017/6/6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Good morning, everyone. It is a great honor to speak to you today. I am Yu Han, and he is my partner Li Xu. We are from School of Software and are doing some researches on machine learning. Today, we are going to talk about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the new dominator of board game go. Recently, a big news has been discussed by a wide range of people, that is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beat </a:t>
            </a:r>
            <a:r>
              <a:rPr lang="en-US" altLang="zh-CN" sz="1200" kern="1200" dirty="0" err="1">
                <a:solidFill>
                  <a:schemeClr val="tx1"/>
                </a:solidFill>
                <a:effectLst/>
                <a:latin typeface="+mn-lt"/>
                <a:ea typeface="+mn-ea"/>
                <a:cs typeface="+mn-cs"/>
              </a:rPr>
              <a:t>Ke</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Jie</a:t>
            </a:r>
            <a:r>
              <a:rPr lang="en-US" altLang="zh-CN" sz="1200" kern="1200" dirty="0">
                <a:solidFill>
                  <a:schemeClr val="tx1"/>
                </a:solidFill>
                <a:effectLst/>
                <a:latin typeface="+mn-lt"/>
                <a:ea typeface="+mn-ea"/>
                <a:cs typeface="+mn-cs"/>
              </a:rPr>
              <a:t>. The latter is the no.1 ranked human go player in the world. Many people think that AlphaGo is invincible and feel anxious about artificial intelligence. Here, we are going to talk about the core of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including how it works, why it is invincible and what impacts it will bring to our life.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1201711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If we add more hidden layers, this network can fit all complex models. And we have a special name for this learning method: deep learning. Now, with the understanding of how deep learning works, let’s turn our sight on AlphaGo.</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368916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let AI play go, we first need to know how humans play. The steps human playing this game can be summarized as follows: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Analyze global and local situation.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Find some feasible moves.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Predict a few more steps and choose the best move.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35648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AlphaGo tries to do exactly the same thing. To analyze the global and local situations, it trains a value network. With board status as inputs, it will tell you the winning probability.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And to find feasible moves, it uses a policy network. With board status as inputs, it will give you a set of feasible moves. These two networks are the fundamental of AlphaGo and both are trained using deep learning.</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54474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let you have a better understanding, we have an example at last. The first step of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is to predict feasible moves using policy network. In this example, AlphaGo found 9 feasible moves. To choose the best move over 9, AlphaGo plays with itself, try each move one by one.</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2004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after each move, it uses value network to judge the situation. If the situation is clear, it will count the result and start a new iteration.</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406667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After a number of competitions with itself, it eventually will get a score map. In this example, it wins 79times here, 20times here and 1time here, here and here. So the next move will be set at cross lower right.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3454324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So why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becomes the new dominator of go.</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44540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There are three main reasons. First, it is very fast so that it can analyze situations more quickly than humans. This benefits from the powerful computing ability of computers. Next, it is accurate for it always runs according to what the program says and never make mistakes. And Thirdly, it is perfect because it never gets tired like human but always make the best choice.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84594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After the match with </a:t>
            </a:r>
            <a:r>
              <a:rPr lang="en-US" altLang="zh-CN" sz="1200" kern="1200" dirty="0" err="1">
                <a:solidFill>
                  <a:schemeClr val="tx1"/>
                </a:solidFill>
                <a:effectLst/>
                <a:latin typeface="+mn-lt"/>
                <a:ea typeface="+mn-ea"/>
                <a:cs typeface="+mn-cs"/>
              </a:rPr>
              <a:t>Ke</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Jie</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will retire. However, deep learning and AI will not. With the technologies used in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we may have alpha-composers, alpha-listeners, alpha-</a:t>
            </a:r>
            <a:r>
              <a:rPr lang="en-US" altLang="zh-CN" sz="1200" kern="1200" dirty="0" err="1">
                <a:solidFill>
                  <a:schemeClr val="tx1"/>
                </a:solidFill>
                <a:effectLst/>
                <a:latin typeface="+mn-lt"/>
                <a:ea typeface="+mn-ea"/>
                <a:cs typeface="+mn-cs"/>
              </a:rPr>
              <a:t>paintors</a:t>
            </a:r>
            <a:r>
              <a:rPr lang="en-US" altLang="zh-CN" sz="1200" kern="1200" dirty="0">
                <a:solidFill>
                  <a:schemeClr val="tx1"/>
                </a:solidFill>
                <a:effectLst/>
                <a:latin typeface="+mn-lt"/>
                <a:ea typeface="+mn-ea"/>
                <a:cs typeface="+mn-cs"/>
              </a:rPr>
              <a:t> and alpha-drivers.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conclusion,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shows great power in Go by using deep learning. With the wider application of deep learning, an intelligent alpha future is coming.</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169563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First, let’s have an overview about what is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65090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It is a narrow </a:t>
            </a:r>
            <a:r>
              <a:rPr lang="en-US" altLang="zh-CN" sz="1200" kern="1200" dirty="0" err="1">
                <a:solidFill>
                  <a:schemeClr val="tx1"/>
                </a:solidFill>
                <a:effectLst/>
                <a:latin typeface="+mn-lt"/>
                <a:ea typeface="+mn-ea"/>
                <a:cs typeface="+mn-cs"/>
              </a:rPr>
              <a:t>ai</a:t>
            </a:r>
            <a:r>
              <a:rPr lang="en-US" altLang="zh-CN" sz="1200" kern="1200" dirty="0">
                <a:solidFill>
                  <a:schemeClr val="tx1"/>
                </a:solidFill>
                <a:effectLst/>
                <a:latin typeface="+mn-lt"/>
                <a:ea typeface="+mn-ea"/>
                <a:cs typeface="+mn-cs"/>
              </a:rPr>
              <a:t> computer program used to play the board game go. It is developed by Google DeepMind, a lab of alphabet company in London. It has some remarkable awards: For example, it is the first go program beating a professional human go player. And it is selected as one of the breakthrough of the year by Science in 2016.</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82448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Looking back to the history of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we can see splendid records: two years ago, it beat the European Go </a:t>
            </a:r>
            <a:r>
              <a:rPr lang="en-US" altLang="zh-CN" sz="1200" kern="1200" dirty="0" err="1">
                <a:solidFill>
                  <a:schemeClr val="tx1"/>
                </a:solidFill>
                <a:effectLst/>
                <a:latin typeface="+mn-lt"/>
                <a:ea typeface="+mn-ea"/>
                <a:cs typeface="+mn-cs"/>
              </a:rPr>
              <a:t>chamoion</a:t>
            </a:r>
            <a:r>
              <a:rPr lang="en-US" altLang="zh-CN" sz="1200" kern="1200" dirty="0">
                <a:solidFill>
                  <a:schemeClr val="tx1"/>
                </a:solidFill>
                <a:effectLst/>
                <a:latin typeface="+mn-lt"/>
                <a:ea typeface="+mn-ea"/>
                <a:cs typeface="+mn-cs"/>
              </a:rPr>
              <a:t> fan hui with 5 to 0. In last year, it beat lee </a:t>
            </a:r>
            <a:r>
              <a:rPr lang="en-US" altLang="zh-CN" sz="1200" kern="1200" dirty="0" err="1">
                <a:solidFill>
                  <a:schemeClr val="tx1"/>
                </a:solidFill>
                <a:effectLst/>
                <a:latin typeface="+mn-lt"/>
                <a:ea typeface="+mn-ea"/>
                <a:cs typeface="+mn-cs"/>
              </a:rPr>
              <a:t>sedol</a:t>
            </a:r>
            <a:r>
              <a:rPr lang="en-US" altLang="zh-CN" sz="1200" kern="1200" dirty="0">
                <a:solidFill>
                  <a:schemeClr val="tx1"/>
                </a:solidFill>
                <a:effectLst/>
                <a:latin typeface="+mn-lt"/>
                <a:ea typeface="+mn-ea"/>
                <a:cs typeface="+mn-cs"/>
              </a:rPr>
              <a:t>, one of the best professional go player in the world with 4:1. Some people believes that the only defeat is to gain a world rank because according to the rule of go global ranking, only when you get a defeat, can you get a rank.</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390589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lets welcome Li Xu to talk about how </a:t>
            </a:r>
            <a:r>
              <a:rPr lang="en-US" altLang="zh-CN" sz="1200" kern="1200" dirty="0" err="1">
                <a:solidFill>
                  <a:schemeClr val="tx1"/>
                </a:solidFill>
                <a:effectLst/>
                <a:latin typeface="+mn-lt"/>
                <a:ea typeface="+mn-ea"/>
                <a:cs typeface="+mn-cs"/>
              </a:rPr>
              <a:t>alphago</a:t>
            </a:r>
            <a:r>
              <a:rPr lang="en-US" altLang="zh-CN" sz="1200" kern="1200" dirty="0">
                <a:solidFill>
                  <a:schemeClr val="tx1"/>
                </a:solidFill>
                <a:effectLst/>
                <a:latin typeface="+mn-lt"/>
                <a:ea typeface="+mn-ea"/>
                <a:cs typeface="+mn-cs"/>
              </a:rPr>
              <a:t> works in detail.</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53030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understand how AlphaGo works, we need to make clear these three concepts: machine learning, neutral network and deep learning, which are the key technologies of AlphaGo.</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65546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understand what machine learning is, we may start with another question: what is a program. A program is a process. With an input X, it will return a corresponding output Y. Machine learning is a kind of special program. With a series of input X, it will return a program. And the input is called the training set.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CFC841-E2E1-4802-8701-94EA307E94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1934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history of machine learning may be older than you think. Linear regression is one of basic machine learning models. In this example, the training result of 100 points is y = x. Now given a new input x = 18, we can predict the output is 18.</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77981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But most situations of machine learning are much more complicated. They may have multiple input features and output features. And the influence factors may be difficult to model. Inspired from neural networks, a learning model which is also called neural network is proposed. This model has three kinds of layers: input layer, hidden layers and output layer. Each unit is fully connected with the units in the interfacing layers. Each edge has a weight. Which is set to a random number at the beginning. Using the input data, the weights are adjusted gradually. Eventually, the weights will converge to optimal and we can use it to predict new values.</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833187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327886"/>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72904906"/>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717002"/>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06735377"/>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915085384"/>
      </p:ext>
    </p:extLst>
  </p:cSld>
  <p:clrMapOvr>
    <a:masterClrMapping/>
  </p:clrMapOvr>
  <p:hf hdr="0" ftr="0" dt="0"/>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3757951323"/>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p15:clr>
            <a:srgbClr val="FBAE40"/>
          </p15:clr>
        </p15:guide>
        <p15:guide id="8" pos="1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2802645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3049278333"/>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45971405"/>
      </p:ext>
    </p:extLst>
  </p:cSld>
  <p:clrMapOvr>
    <a:masterClrMapping/>
  </p:clrMapOvr>
  <p:transition spd="med">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235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791071708"/>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311986349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622534"/>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9966416"/>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p15:clr>
            <a:srgbClr val="FBAE40"/>
          </p15:clr>
        </p15:guide>
        <p15:guide id="8" pos="389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58190"/>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284755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2.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08016875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63398" y="4128573"/>
            <a:ext cx="8417203" cy="899510"/>
          </a:xfrm>
        </p:spPr>
        <p:txBody>
          <a:bodyPr/>
          <a:lstStyle/>
          <a:p>
            <a:r>
              <a:rPr lang="en-US" altLang="zh-CN" sz="4400" dirty="0" err="1"/>
              <a:t>AlphaGo</a:t>
            </a:r>
            <a:r>
              <a:rPr lang="en-US" altLang="en-US" sz="4400" dirty="0"/>
              <a:t>: The</a:t>
            </a:r>
            <a:r>
              <a:rPr lang="zh-CN" altLang="en-US" sz="4400" dirty="0"/>
              <a:t> </a:t>
            </a:r>
            <a:r>
              <a:rPr lang="en-US" altLang="zh-CN" sz="4400" dirty="0"/>
              <a:t>New Dominator</a:t>
            </a:r>
            <a:r>
              <a:rPr lang="zh-CN" altLang="en-US" sz="4400" dirty="0"/>
              <a:t> </a:t>
            </a:r>
            <a:r>
              <a:rPr lang="en-US" altLang="zh-CN" sz="4400" dirty="0"/>
              <a:t>of</a:t>
            </a:r>
            <a:r>
              <a:rPr lang="zh-CN" altLang="en-US" sz="4400" dirty="0"/>
              <a:t> </a:t>
            </a:r>
            <a:r>
              <a:rPr lang="en-US" altLang="zh-CN" sz="4400" dirty="0"/>
              <a:t>Go</a:t>
            </a:r>
            <a:endParaRPr lang="zh-CN" altLang="en-US" sz="4400" dirty="0"/>
          </a:p>
        </p:txBody>
      </p:sp>
      <p:sp>
        <p:nvSpPr>
          <p:cNvPr id="5" name="副标题 4"/>
          <p:cNvSpPr>
            <a:spLocks noGrp="1"/>
          </p:cNvSpPr>
          <p:nvPr>
            <p:ph type="subTitle" idx="1"/>
          </p:nvPr>
        </p:nvSpPr>
        <p:spPr>
          <a:xfrm>
            <a:off x="628650" y="5522006"/>
            <a:ext cx="7886700" cy="604299"/>
          </a:xfrm>
        </p:spPr>
        <p:txBody>
          <a:bodyPr/>
          <a:lstStyle/>
          <a:p>
            <a:r>
              <a:rPr lang="en-US" altLang="en-US" dirty="0" err="1"/>
              <a:t>Xu</a:t>
            </a:r>
            <a:r>
              <a:rPr lang="en-US" altLang="en-US" dirty="0"/>
              <a:t> Li,</a:t>
            </a:r>
            <a:r>
              <a:rPr lang="zh-CN" altLang="en-US" dirty="0"/>
              <a:t> </a:t>
            </a:r>
            <a:r>
              <a:rPr lang="en-US" altLang="zh-CN" dirty="0"/>
              <a:t>Han Yu</a:t>
            </a:r>
          </a:p>
          <a:p>
            <a:r>
              <a:rPr lang="en-US" altLang="zh-CN" dirty="0"/>
              <a:t>School of Software</a:t>
            </a:r>
            <a:endParaRPr lang="zh-CN" altLang="en-US"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Neural Network</a:t>
            </a:r>
            <a:endParaRPr lang="zh-CN" altLang="en-US"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057257"/>
            <a:ext cx="9144000" cy="3565608"/>
          </a:xfrm>
          <a:prstGeom prst="rect">
            <a:avLst/>
          </a:prstGeom>
        </p:spPr>
      </p:pic>
      <p:sp>
        <p:nvSpPr>
          <p:cNvPr id="7" name="文本框 6"/>
          <p:cNvSpPr txBox="1"/>
          <p:nvPr/>
        </p:nvSpPr>
        <p:spPr>
          <a:xfrm>
            <a:off x="3969110" y="5762330"/>
            <a:ext cx="1205779" cy="369332"/>
          </a:xfrm>
          <a:prstGeom prst="rect">
            <a:avLst/>
          </a:prstGeom>
          <a:noFill/>
        </p:spPr>
        <p:txBody>
          <a:bodyPr wrap="none" rtlCol="0">
            <a:spAutoFit/>
          </a:bodyPr>
          <a:lstStyle/>
          <a:p>
            <a:r>
              <a:rPr lang="en-US" altLang="zh-CN" dirty="0"/>
              <a:t>Input layer</a:t>
            </a:r>
            <a:endParaRPr lang="zh-CN" altLang="en-US" dirty="0"/>
          </a:p>
        </p:txBody>
      </p:sp>
      <p:sp>
        <p:nvSpPr>
          <p:cNvPr id="8" name="文本框 7"/>
          <p:cNvSpPr txBox="1"/>
          <p:nvPr/>
        </p:nvSpPr>
        <p:spPr>
          <a:xfrm>
            <a:off x="5874809" y="5762330"/>
            <a:ext cx="1410964" cy="369332"/>
          </a:xfrm>
          <a:prstGeom prst="rect">
            <a:avLst/>
          </a:prstGeom>
          <a:noFill/>
        </p:spPr>
        <p:txBody>
          <a:bodyPr wrap="none" rtlCol="0">
            <a:spAutoFit/>
          </a:bodyPr>
          <a:lstStyle/>
          <a:p>
            <a:r>
              <a:rPr lang="en-US" altLang="zh-CN" dirty="0"/>
              <a:t>Hidden layer</a:t>
            </a:r>
            <a:endParaRPr lang="zh-CN" altLang="en-US" dirty="0"/>
          </a:p>
        </p:txBody>
      </p:sp>
      <p:sp>
        <p:nvSpPr>
          <p:cNvPr id="9" name="文本框 8"/>
          <p:cNvSpPr txBox="1"/>
          <p:nvPr/>
        </p:nvSpPr>
        <p:spPr>
          <a:xfrm>
            <a:off x="7660408" y="5762330"/>
            <a:ext cx="1398140" cy="369332"/>
          </a:xfrm>
          <a:prstGeom prst="rect">
            <a:avLst/>
          </a:prstGeom>
          <a:noFill/>
        </p:spPr>
        <p:txBody>
          <a:bodyPr wrap="none" rtlCol="0">
            <a:spAutoFit/>
          </a:bodyPr>
          <a:lstStyle/>
          <a:p>
            <a:r>
              <a:rPr lang="en-US" altLang="zh-CN" dirty="0"/>
              <a:t>Output layer</a:t>
            </a:r>
            <a:endParaRPr lang="zh-CN" altLang="en-US" dirty="0"/>
          </a:p>
        </p:txBody>
      </p:sp>
    </p:spTree>
    <p:extLst>
      <p:ext uri="{BB962C8B-B14F-4D97-AF65-F5344CB8AC3E}">
        <p14:creationId xmlns:p14="http://schemas.microsoft.com/office/powerpoint/2010/main" val="6939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Deep Learning</a:t>
            </a:r>
            <a:endParaRPr lang="zh-CN" altLang="en-US" dirty="0"/>
          </a:p>
        </p:txBody>
      </p:sp>
      <p:sp>
        <p:nvSpPr>
          <p:cNvPr id="7" name="椭圆 6"/>
          <p:cNvSpPr/>
          <p:nvPr/>
        </p:nvSpPr>
        <p:spPr>
          <a:xfrm>
            <a:off x="4391993" y="3683186"/>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椭圆 7"/>
          <p:cNvSpPr/>
          <p:nvPr/>
        </p:nvSpPr>
        <p:spPr>
          <a:xfrm>
            <a:off x="2915533" y="3678991"/>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椭圆 8"/>
          <p:cNvSpPr/>
          <p:nvPr/>
        </p:nvSpPr>
        <p:spPr>
          <a:xfrm>
            <a:off x="3653764" y="3681088"/>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椭圆 9"/>
          <p:cNvSpPr/>
          <p:nvPr/>
        </p:nvSpPr>
        <p:spPr>
          <a:xfrm>
            <a:off x="1833354" y="2781368"/>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椭圆 28"/>
          <p:cNvSpPr/>
          <p:nvPr/>
        </p:nvSpPr>
        <p:spPr>
          <a:xfrm>
            <a:off x="2179396" y="3678991"/>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椭圆 35"/>
          <p:cNvSpPr/>
          <p:nvPr/>
        </p:nvSpPr>
        <p:spPr>
          <a:xfrm>
            <a:off x="3225927" y="2781368"/>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6" name="椭圆 45"/>
          <p:cNvSpPr/>
          <p:nvPr/>
        </p:nvSpPr>
        <p:spPr>
          <a:xfrm>
            <a:off x="2529641" y="2758297"/>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椭圆 46"/>
          <p:cNvSpPr/>
          <p:nvPr/>
        </p:nvSpPr>
        <p:spPr>
          <a:xfrm>
            <a:off x="3217541" y="2036666"/>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椭圆 64"/>
          <p:cNvSpPr/>
          <p:nvPr/>
        </p:nvSpPr>
        <p:spPr>
          <a:xfrm>
            <a:off x="3922213" y="277438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6" name="椭圆 75"/>
          <p:cNvSpPr/>
          <p:nvPr/>
        </p:nvSpPr>
        <p:spPr>
          <a:xfrm>
            <a:off x="4618498" y="2781368"/>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98" name="直接箭头连接符 197"/>
          <p:cNvCxnSpPr>
            <a:cxnSpLocks/>
            <a:stCxn id="29" idx="0"/>
            <a:endCxn id="10" idx="4"/>
          </p:cNvCxnSpPr>
          <p:nvPr/>
        </p:nvCxnSpPr>
        <p:spPr>
          <a:xfrm flipH="1" flipV="1">
            <a:off x="1992745" y="3100150"/>
            <a:ext cx="346042"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直接箭头连接符 200"/>
          <p:cNvCxnSpPr>
            <a:cxnSpLocks/>
            <a:stCxn id="29" idx="0"/>
            <a:endCxn id="46" idx="4"/>
          </p:cNvCxnSpPr>
          <p:nvPr/>
        </p:nvCxnSpPr>
        <p:spPr>
          <a:xfrm flipV="1">
            <a:off x="2338787" y="3077079"/>
            <a:ext cx="350245" cy="60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p:cNvCxnSpPr>
            <a:cxnSpLocks/>
            <a:stCxn id="29" idx="0"/>
            <a:endCxn id="36" idx="4"/>
          </p:cNvCxnSpPr>
          <p:nvPr/>
        </p:nvCxnSpPr>
        <p:spPr>
          <a:xfrm flipV="1">
            <a:off x="2338787" y="3100150"/>
            <a:ext cx="1046531"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cxnSpLocks/>
            <a:stCxn id="29" idx="0"/>
            <a:endCxn id="65" idx="4"/>
          </p:cNvCxnSpPr>
          <p:nvPr/>
        </p:nvCxnSpPr>
        <p:spPr>
          <a:xfrm flipV="1">
            <a:off x="2338787" y="3093167"/>
            <a:ext cx="1742817" cy="58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a:cxnSpLocks/>
            <a:stCxn id="29" idx="0"/>
            <a:endCxn id="76" idx="4"/>
          </p:cNvCxnSpPr>
          <p:nvPr/>
        </p:nvCxnSpPr>
        <p:spPr>
          <a:xfrm flipV="1">
            <a:off x="2338787" y="3100150"/>
            <a:ext cx="2439102"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p:cNvCxnSpPr>
            <a:cxnSpLocks/>
            <a:stCxn id="8" idx="0"/>
            <a:endCxn id="10" idx="4"/>
          </p:cNvCxnSpPr>
          <p:nvPr/>
        </p:nvCxnSpPr>
        <p:spPr>
          <a:xfrm flipH="1" flipV="1">
            <a:off x="1992745" y="3100150"/>
            <a:ext cx="1082179"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p:cNvCxnSpPr>
            <a:cxnSpLocks/>
            <a:stCxn id="8" idx="0"/>
            <a:endCxn id="46" idx="4"/>
          </p:cNvCxnSpPr>
          <p:nvPr/>
        </p:nvCxnSpPr>
        <p:spPr>
          <a:xfrm flipH="1" flipV="1">
            <a:off x="2689032" y="3077079"/>
            <a:ext cx="385892" cy="60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a:cxnSpLocks/>
            <a:stCxn id="8" idx="0"/>
            <a:endCxn id="36" idx="4"/>
          </p:cNvCxnSpPr>
          <p:nvPr/>
        </p:nvCxnSpPr>
        <p:spPr>
          <a:xfrm flipV="1">
            <a:off x="3074924" y="3100150"/>
            <a:ext cx="310394"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cxnSpLocks/>
            <a:stCxn id="8" idx="0"/>
            <a:endCxn id="65" idx="4"/>
          </p:cNvCxnSpPr>
          <p:nvPr/>
        </p:nvCxnSpPr>
        <p:spPr>
          <a:xfrm flipV="1">
            <a:off x="3074924" y="3093167"/>
            <a:ext cx="1006680" cy="58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p:cNvCxnSpPr>
            <a:cxnSpLocks/>
            <a:stCxn id="8" idx="0"/>
            <a:endCxn id="76" idx="4"/>
          </p:cNvCxnSpPr>
          <p:nvPr/>
        </p:nvCxnSpPr>
        <p:spPr>
          <a:xfrm flipV="1">
            <a:off x="3074924" y="3100150"/>
            <a:ext cx="1702965" cy="57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a:cxnSpLocks/>
            <a:stCxn id="9" idx="0"/>
            <a:endCxn id="10" idx="4"/>
          </p:cNvCxnSpPr>
          <p:nvPr/>
        </p:nvCxnSpPr>
        <p:spPr>
          <a:xfrm flipH="1" flipV="1">
            <a:off x="1992745" y="3100150"/>
            <a:ext cx="1820410" cy="58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a:cxnSpLocks/>
            <a:stCxn id="9" idx="0"/>
            <a:endCxn id="46" idx="4"/>
          </p:cNvCxnSpPr>
          <p:nvPr/>
        </p:nvCxnSpPr>
        <p:spPr>
          <a:xfrm flipH="1" flipV="1">
            <a:off x="2689032" y="3077079"/>
            <a:ext cx="1124123" cy="60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p:cNvCxnSpPr>
            <a:cxnSpLocks/>
            <a:stCxn id="9" idx="0"/>
            <a:endCxn id="36" idx="4"/>
          </p:cNvCxnSpPr>
          <p:nvPr/>
        </p:nvCxnSpPr>
        <p:spPr>
          <a:xfrm flipH="1" flipV="1">
            <a:off x="3385318" y="3100150"/>
            <a:ext cx="427837" cy="58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cxnSpLocks/>
            <a:stCxn id="7" idx="0"/>
            <a:endCxn id="10" idx="4"/>
          </p:cNvCxnSpPr>
          <p:nvPr/>
        </p:nvCxnSpPr>
        <p:spPr>
          <a:xfrm flipH="1" flipV="1">
            <a:off x="1992745" y="3100150"/>
            <a:ext cx="2558639" cy="58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cxnSpLocks/>
            <a:stCxn id="9" idx="0"/>
            <a:endCxn id="65" idx="4"/>
          </p:cNvCxnSpPr>
          <p:nvPr/>
        </p:nvCxnSpPr>
        <p:spPr>
          <a:xfrm flipV="1">
            <a:off x="3813155" y="3093167"/>
            <a:ext cx="268449" cy="587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a:cxnSpLocks/>
            <a:stCxn id="9" idx="0"/>
            <a:endCxn id="76" idx="4"/>
          </p:cNvCxnSpPr>
          <p:nvPr/>
        </p:nvCxnSpPr>
        <p:spPr>
          <a:xfrm flipV="1">
            <a:off x="3813155" y="3100150"/>
            <a:ext cx="964734" cy="58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a:cxnSpLocks/>
            <a:stCxn id="7" idx="0"/>
            <a:endCxn id="46" idx="4"/>
          </p:cNvCxnSpPr>
          <p:nvPr/>
        </p:nvCxnSpPr>
        <p:spPr>
          <a:xfrm flipH="1" flipV="1">
            <a:off x="2689032" y="3077079"/>
            <a:ext cx="1862352" cy="60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a:cxnSpLocks/>
            <a:stCxn id="7" idx="0"/>
            <a:endCxn id="36" idx="4"/>
          </p:cNvCxnSpPr>
          <p:nvPr/>
        </p:nvCxnSpPr>
        <p:spPr>
          <a:xfrm flipH="1" flipV="1">
            <a:off x="3385318" y="3100150"/>
            <a:ext cx="1166066" cy="58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a:cxnSpLocks/>
            <a:stCxn id="7" idx="0"/>
            <a:endCxn id="65" idx="4"/>
          </p:cNvCxnSpPr>
          <p:nvPr/>
        </p:nvCxnSpPr>
        <p:spPr>
          <a:xfrm flipH="1" flipV="1">
            <a:off x="4081604" y="3093167"/>
            <a:ext cx="469780" cy="59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直接箭头连接符 257"/>
          <p:cNvCxnSpPr>
            <a:cxnSpLocks/>
            <a:stCxn id="7" idx="0"/>
            <a:endCxn id="76" idx="4"/>
          </p:cNvCxnSpPr>
          <p:nvPr/>
        </p:nvCxnSpPr>
        <p:spPr>
          <a:xfrm flipV="1">
            <a:off x="4551384" y="3100150"/>
            <a:ext cx="226505" cy="58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a:cxnSpLocks/>
            <a:endCxn id="47" idx="4"/>
          </p:cNvCxnSpPr>
          <p:nvPr/>
        </p:nvCxnSpPr>
        <p:spPr>
          <a:xfrm flipH="1" flipV="1">
            <a:off x="3376932" y="2355448"/>
            <a:ext cx="1392575" cy="41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a:cxnSpLocks/>
            <a:endCxn id="47" idx="4"/>
          </p:cNvCxnSpPr>
          <p:nvPr/>
        </p:nvCxnSpPr>
        <p:spPr>
          <a:xfrm flipH="1" flipV="1">
            <a:off x="3376932" y="2355448"/>
            <a:ext cx="696288" cy="41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a:cxnSpLocks/>
            <a:endCxn id="47" idx="4"/>
          </p:cNvCxnSpPr>
          <p:nvPr/>
        </p:nvCxnSpPr>
        <p:spPr>
          <a:xfrm flipH="1" flipV="1">
            <a:off x="3376932" y="2355448"/>
            <a:ext cx="1" cy="41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a:cxnSpLocks/>
            <a:endCxn id="47" idx="4"/>
          </p:cNvCxnSpPr>
          <p:nvPr/>
        </p:nvCxnSpPr>
        <p:spPr>
          <a:xfrm flipV="1">
            <a:off x="2680646" y="2355448"/>
            <a:ext cx="696286" cy="41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a:cxnSpLocks/>
            <a:endCxn id="47" idx="4"/>
          </p:cNvCxnSpPr>
          <p:nvPr/>
        </p:nvCxnSpPr>
        <p:spPr>
          <a:xfrm flipV="1">
            <a:off x="1984359" y="2355448"/>
            <a:ext cx="1392573" cy="41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6" name="椭圆 265"/>
          <p:cNvSpPr/>
          <p:nvPr/>
        </p:nvSpPr>
        <p:spPr>
          <a:xfrm>
            <a:off x="4618498" y="4085159"/>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8" name="椭圆 267"/>
          <p:cNvSpPr/>
          <p:nvPr/>
        </p:nvSpPr>
        <p:spPr>
          <a:xfrm>
            <a:off x="3922211" y="4085159"/>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9" name="椭圆 268"/>
          <p:cNvSpPr/>
          <p:nvPr/>
        </p:nvSpPr>
        <p:spPr>
          <a:xfrm>
            <a:off x="3225924" y="4085159"/>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1" name="椭圆 270"/>
          <p:cNvSpPr/>
          <p:nvPr/>
        </p:nvSpPr>
        <p:spPr>
          <a:xfrm>
            <a:off x="2529637" y="4085159"/>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2" name="椭圆 271"/>
          <p:cNvSpPr/>
          <p:nvPr/>
        </p:nvSpPr>
        <p:spPr>
          <a:xfrm>
            <a:off x="1833350" y="4085159"/>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74" name="直接箭头连接符 273"/>
          <p:cNvCxnSpPr>
            <a:cxnSpLocks/>
            <a:endCxn id="272" idx="4"/>
          </p:cNvCxnSpPr>
          <p:nvPr/>
        </p:nvCxnSpPr>
        <p:spPr>
          <a:xfrm flipV="1">
            <a:off x="1992741" y="4403941"/>
            <a:ext cx="0"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a:cxnSpLocks/>
            <a:endCxn id="271" idx="4"/>
          </p:cNvCxnSpPr>
          <p:nvPr/>
        </p:nvCxnSpPr>
        <p:spPr>
          <a:xfrm flipV="1">
            <a:off x="1992741" y="4403941"/>
            <a:ext cx="696287"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a:cxnSpLocks/>
            <a:endCxn id="269" idx="4"/>
          </p:cNvCxnSpPr>
          <p:nvPr/>
        </p:nvCxnSpPr>
        <p:spPr>
          <a:xfrm flipV="1">
            <a:off x="1992741" y="4403941"/>
            <a:ext cx="1392574"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a:cxnSpLocks/>
            <a:endCxn id="268" idx="4"/>
          </p:cNvCxnSpPr>
          <p:nvPr/>
        </p:nvCxnSpPr>
        <p:spPr>
          <a:xfrm flipV="1">
            <a:off x="1992741" y="4403941"/>
            <a:ext cx="2088861"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a:cxnSpLocks/>
            <a:endCxn id="266" idx="4"/>
          </p:cNvCxnSpPr>
          <p:nvPr/>
        </p:nvCxnSpPr>
        <p:spPr>
          <a:xfrm flipV="1">
            <a:off x="1992741" y="4403941"/>
            <a:ext cx="2785148" cy="41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a:cxnSpLocks/>
            <a:endCxn id="271" idx="4"/>
          </p:cNvCxnSpPr>
          <p:nvPr/>
        </p:nvCxnSpPr>
        <p:spPr>
          <a:xfrm flipV="1">
            <a:off x="2689028" y="4403941"/>
            <a:ext cx="0" cy="39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a:cxnSpLocks/>
            <a:endCxn id="266" idx="4"/>
          </p:cNvCxnSpPr>
          <p:nvPr/>
        </p:nvCxnSpPr>
        <p:spPr>
          <a:xfrm flipV="1">
            <a:off x="2689028" y="4403941"/>
            <a:ext cx="2088861" cy="39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a:cxnSpLocks/>
            <a:endCxn id="268" idx="4"/>
          </p:cNvCxnSpPr>
          <p:nvPr/>
        </p:nvCxnSpPr>
        <p:spPr>
          <a:xfrm flipV="1">
            <a:off x="2689028" y="4403941"/>
            <a:ext cx="1392574" cy="39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a:cxnSpLocks/>
            <a:endCxn id="269" idx="4"/>
          </p:cNvCxnSpPr>
          <p:nvPr/>
        </p:nvCxnSpPr>
        <p:spPr>
          <a:xfrm flipV="1">
            <a:off x="2689028" y="4403941"/>
            <a:ext cx="696287" cy="39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a:cxnSpLocks/>
            <a:endCxn id="272" idx="4"/>
          </p:cNvCxnSpPr>
          <p:nvPr/>
        </p:nvCxnSpPr>
        <p:spPr>
          <a:xfrm flipH="1" flipV="1">
            <a:off x="1992741" y="4403941"/>
            <a:ext cx="696287" cy="39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a:cxnSpLocks/>
            <a:endCxn id="272" idx="4"/>
          </p:cNvCxnSpPr>
          <p:nvPr/>
        </p:nvCxnSpPr>
        <p:spPr>
          <a:xfrm flipH="1" flipV="1">
            <a:off x="1992741" y="4403941"/>
            <a:ext cx="1392573"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a:cxnSpLocks/>
            <a:endCxn id="271" idx="4"/>
          </p:cNvCxnSpPr>
          <p:nvPr/>
        </p:nvCxnSpPr>
        <p:spPr>
          <a:xfrm flipH="1" flipV="1">
            <a:off x="2689028" y="4403941"/>
            <a:ext cx="696286"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a:cxnSpLocks/>
            <a:endCxn id="266" idx="4"/>
          </p:cNvCxnSpPr>
          <p:nvPr/>
        </p:nvCxnSpPr>
        <p:spPr>
          <a:xfrm flipV="1">
            <a:off x="3385314" y="4403941"/>
            <a:ext cx="1392575"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a:cxnSpLocks/>
            <a:endCxn id="269" idx="4"/>
          </p:cNvCxnSpPr>
          <p:nvPr/>
        </p:nvCxnSpPr>
        <p:spPr>
          <a:xfrm flipV="1">
            <a:off x="3385314" y="4403941"/>
            <a:ext cx="1"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a:cxnSpLocks/>
            <a:endCxn id="268" idx="4"/>
          </p:cNvCxnSpPr>
          <p:nvPr/>
        </p:nvCxnSpPr>
        <p:spPr>
          <a:xfrm flipV="1">
            <a:off x="3385314" y="4403941"/>
            <a:ext cx="696288"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a:cxnSpLocks/>
            <a:endCxn id="268" idx="4"/>
          </p:cNvCxnSpPr>
          <p:nvPr/>
        </p:nvCxnSpPr>
        <p:spPr>
          <a:xfrm flipV="1">
            <a:off x="4081600" y="4403941"/>
            <a:ext cx="2" cy="4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a:cxnSpLocks/>
            <a:endCxn id="266" idx="4"/>
          </p:cNvCxnSpPr>
          <p:nvPr/>
        </p:nvCxnSpPr>
        <p:spPr>
          <a:xfrm flipV="1">
            <a:off x="4081600" y="4403941"/>
            <a:ext cx="696289" cy="4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a:cxnSpLocks/>
            <a:endCxn id="269" idx="4"/>
          </p:cNvCxnSpPr>
          <p:nvPr/>
        </p:nvCxnSpPr>
        <p:spPr>
          <a:xfrm flipH="1" flipV="1">
            <a:off x="3385315" y="4403941"/>
            <a:ext cx="696285" cy="4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a:cxnSpLocks/>
            <a:endCxn id="271" idx="4"/>
          </p:cNvCxnSpPr>
          <p:nvPr/>
        </p:nvCxnSpPr>
        <p:spPr>
          <a:xfrm flipH="1" flipV="1">
            <a:off x="2689028" y="4403941"/>
            <a:ext cx="1392572" cy="4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a:cxnSpLocks/>
            <a:endCxn id="272" idx="4"/>
          </p:cNvCxnSpPr>
          <p:nvPr/>
        </p:nvCxnSpPr>
        <p:spPr>
          <a:xfrm flipH="1" flipV="1">
            <a:off x="1992741" y="4403941"/>
            <a:ext cx="2088859" cy="41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a:cxnSpLocks/>
            <a:endCxn id="266" idx="4"/>
          </p:cNvCxnSpPr>
          <p:nvPr/>
        </p:nvCxnSpPr>
        <p:spPr>
          <a:xfrm flipV="1">
            <a:off x="4777885" y="4403941"/>
            <a:ext cx="4"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a:cxnSpLocks/>
            <a:endCxn id="268" idx="4"/>
          </p:cNvCxnSpPr>
          <p:nvPr/>
        </p:nvCxnSpPr>
        <p:spPr>
          <a:xfrm flipH="1" flipV="1">
            <a:off x="4081602" y="4403941"/>
            <a:ext cx="696283"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a:cxnSpLocks/>
            <a:endCxn id="269" idx="4"/>
          </p:cNvCxnSpPr>
          <p:nvPr/>
        </p:nvCxnSpPr>
        <p:spPr>
          <a:xfrm flipH="1" flipV="1">
            <a:off x="3385315" y="4403941"/>
            <a:ext cx="1392570"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a:cxnSpLocks/>
            <a:endCxn id="271" idx="4"/>
          </p:cNvCxnSpPr>
          <p:nvPr/>
        </p:nvCxnSpPr>
        <p:spPr>
          <a:xfrm flipH="1" flipV="1">
            <a:off x="2689028" y="4403941"/>
            <a:ext cx="2088857"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a:cxnSpLocks/>
            <a:endCxn id="272" idx="4"/>
          </p:cNvCxnSpPr>
          <p:nvPr/>
        </p:nvCxnSpPr>
        <p:spPr>
          <a:xfrm flipH="1" flipV="1">
            <a:off x="1992741" y="4403941"/>
            <a:ext cx="2785144" cy="4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9" name="椭圆 298"/>
          <p:cNvSpPr/>
          <p:nvPr/>
        </p:nvSpPr>
        <p:spPr>
          <a:xfrm>
            <a:off x="4610112" y="279150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0" name="椭圆 299"/>
          <p:cNvSpPr/>
          <p:nvPr/>
        </p:nvSpPr>
        <p:spPr>
          <a:xfrm>
            <a:off x="1833350" y="338048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1" name="椭圆 300"/>
          <p:cNvSpPr/>
          <p:nvPr/>
        </p:nvSpPr>
        <p:spPr>
          <a:xfrm>
            <a:off x="3913825" y="279150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2" name="椭圆 301"/>
          <p:cNvSpPr/>
          <p:nvPr/>
        </p:nvSpPr>
        <p:spPr>
          <a:xfrm>
            <a:off x="3217538" y="279150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3" name="椭圆 302"/>
          <p:cNvSpPr/>
          <p:nvPr/>
        </p:nvSpPr>
        <p:spPr>
          <a:xfrm>
            <a:off x="2521251" y="279150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4" name="椭圆 303"/>
          <p:cNvSpPr/>
          <p:nvPr/>
        </p:nvSpPr>
        <p:spPr>
          <a:xfrm>
            <a:off x="1824964" y="279150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05" name="直接箭头连接符 304"/>
          <p:cNvCxnSpPr>
            <a:cxnSpLocks/>
            <a:stCxn id="300" idx="0"/>
            <a:endCxn id="304" idx="4"/>
          </p:cNvCxnSpPr>
          <p:nvPr/>
        </p:nvCxnSpPr>
        <p:spPr>
          <a:xfrm flipH="1" flipV="1">
            <a:off x="1984355" y="3110287"/>
            <a:ext cx="8386"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a:cxnSpLocks/>
            <a:stCxn id="300" idx="0"/>
            <a:endCxn id="303" idx="4"/>
          </p:cNvCxnSpPr>
          <p:nvPr/>
        </p:nvCxnSpPr>
        <p:spPr>
          <a:xfrm flipV="1">
            <a:off x="1992741" y="3110287"/>
            <a:ext cx="687901"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6"/>
          <p:cNvCxnSpPr>
            <a:cxnSpLocks/>
            <a:stCxn id="300" idx="0"/>
            <a:endCxn id="302" idx="4"/>
          </p:cNvCxnSpPr>
          <p:nvPr/>
        </p:nvCxnSpPr>
        <p:spPr>
          <a:xfrm flipV="1">
            <a:off x="1992741" y="3110287"/>
            <a:ext cx="1384188"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 name="直接箭头连接符 307"/>
          <p:cNvCxnSpPr>
            <a:cxnSpLocks/>
            <a:stCxn id="300" idx="0"/>
            <a:endCxn id="301" idx="4"/>
          </p:cNvCxnSpPr>
          <p:nvPr/>
        </p:nvCxnSpPr>
        <p:spPr>
          <a:xfrm flipV="1">
            <a:off x="1992741" y="3110287"/>
            <a:ext cx="2080475"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a:cxnSpLocks/>
            <a:stCxn id="300" idx="0"/>
            <a:endCxn id="299" idx="4"/>
          </p:cNvCxnSpPr>
          <p:nvPr/>
        </p:nvCxnSpPr>
        <p:spPr>
          <a:xfrm flipV="1">
            <a:off x="1992741" y="3110287"/>
            <a:ext cx="2776762"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a:cxnSpLocks/>
            <a:stCxn id="321" idx="0"/>
            <a:endCxn id="303" idx="4"/>
          </p:cNvCxnSpPr>
          <p:nvPr/>
        </p:nvCxnSpPr>
        <p:spPr>
          <a:xfrm flipH="1" flipV="1">
            <a:off x="2680642" y="3110287"/>
            <a:ext cx="8386" cy="24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a:cxnSpLocks/>
            <a:stCxn id="321" idx="0"/>
            <a:endCxn id="299" idx="4"/>
          </p:cNvCxnSpPr>
          <p:nvPr/>
        </p:nvCxnSpPr>
        <p:spPr>
          <a:xfrm flipV="1">
            <a:off x="2689028" y="3110287"/>
            <a:ext cx="2080475" cy="24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a:cxnSpLocks/>
            <a:stCxn id="321" idx="0"/>
            <a:endCxn id="301" idx="4"/>
          </p:cNvCxnSpPr>
          <p:nvPr/>
        </p:nvCxnSpPr>
        <p:spPr>
          <a:xfrm flipV="1">
            <a:off x="2689028" y="3110287"/>
            <a:ext cx="1384188" cy="24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直接箭头连接符 312"/>
          <p:cNvCxnSpPr>
            <a:cxnSpLocks/>
            <a:stCxn id="321" idx="0"/>
            <a:endCxn id="302" idx="4"/>
          </p:cNvCxnSpPr>
          <p:nvPr/>
        </p:nvCxnSpPr>
        <p:spPr>
          <a:xfrm flipV="1">
            <a:off x="2689028" y="3110287"/>
            <a:ext cx="687901" cy="24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a:cxnSpLocks/>
            <a:stCxn id="321" idx="0"/>
            <a:endCxn id="304" idx="4"/>
          </p:cNvCxnSpPr>
          <p:nvPr/>
        </p:nvCxnSpPr>
        <p:spPr>
          <a:xfrm flipH="1" flipV="1">
            <a:off x="1984355" y="3110287"/>
            <a:ext cx="704673" cy="24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5" name="椭圆 314"/>
          <p:cNvSpPr/>
          <p:nvPr/>
        </p:nvSpPr>
        <p:spPr>
          <a:xfrm>
            <a:off x="3225923" y="338048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16" name="直接箭头连接符 315"/>
          <p:cNvCxnSpPr>
            <a:cxnSpLocks/>
            <a:stCxn id="315" idx="0"/>
            <a:endCxn id="304" idx="4"/>
          </p:cNvCxnSpPr>
          <p:nvPr/>
        </p:nvCxnSpPr>
        <p:spPr>
          <a:xfrm flipH="1" flipV="1">
            <a:off x="1984355" y="3110287"/>
            <a:ext cx="1400959"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a:cxnSpLocks/>
            <a:stCxn id="315" idx="0"/>
            <a:endCxn id="303" idx="4"/>
          </p:cNvCxnSpPr>
          <p:nvPr/>
        </p:nvCxnSpPr>
        <p:spPr>
          <a:xfrm flipH="1" flipV="1">
            <a:off x="2680642" y="3110287"/>
            <a:ext cx="704672"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a:cxnSpLocks/>
            <a:stCxn id="315" idx="0"/>
            <a:endCxn id="299" idx="4"/>
          </p:cNvCxnSpPr>
          <p:nvPr/>
        </p:nvCxnSpPr>
        <p:spPr>
          <a:xfrm flipV="1">
            <a:off x="3385314" y="3110287"/>
            <a:ext cx="1384189"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a:cxnSpLocks/>
            <a:stCxn id="315" idx="0"/>
            <a:endCxn id="302" idx="4"/>
          </p:cNvCxnSpPr>
          <p:nvPr/>
        </p:nvCxnSpPr>
        <p:spPr>
          <a:xfrm flipH="1" flipV="1">
            <a:off x="3376929" y="3110287"/>
            <a:ext cx="8385"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a:cxnSpLocks/>
            <a:stCxn id="315" idx="0"/>
            <a:endCxn id="301" idx="4"/>
          </p:cNvCxnSpPr>
          <p:nvPr/>
        </p:nvCxnSpPr>
        <p:spPr>
          <a:xfrm flipV="1">
            <a:off x="3385314" y="3110287"/>
            <a:ext cx="687902"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1" name="椭圆 320"/>
          <p:cNvSpPr/>
          <p:nvPr/>
        </p:nvSpPr>
        <p:spPr>
          <a:xfrm>
            <a:off x="2529637" y="3357414"/>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2" name="椭圆 321"/>
          <p:cNvSpPr/>
          <p:nvPr/>
        </p:nvSpPr>
        <p:spPr>
          <a:xfrm>
            <a:off x="3922209" y="3373502"/>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3" name="直接箭头连接符 322"/>
          <p:cNvCxnSpPr>
            <a:cxnSpLocks/>
            <a:stCxn id="322" idx="0"/>
            <a:endCxn id="301" idx="4"/>
          </p:cNvCxnSpPr>
          <p:nvPr/>
        </p:nvCxnSpPr>
        <p:spPr>
          <a:xfrm flipH="1" flipV="1">
            <a:off x="4073216" y="3110287"/>
            <a:ext cx="8384" cy="263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a:cxnSpLocks/>
            <a:stCxn id="322" idx="0"/>
            <a:endCxn id="299" idx="4"/>
          </p:cNvCxnSpPr>
          <p:nvPr/>
        </p:nvCxnSpPr>
        <p:spPr>
          <a:xfrm flipV="1">
            <a:off x="4081600" y="3110287"/>
            <a:ext cx="687903" cy="263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a:cxnSpLocks/>
            <a:stCxn id="322" idx="0"/>
            <a:endCxn id="302" idx="4"/>
          </p:cNvCxnSpPr>
          <p:nvPr/>
        </p:nvCxnSpPr>
        <p:spPr>
          <a:xfrm flipH="1" flipV="1">
            <a:off x="3376929" y="3110287"/>
            <a:ext cx="704671" cy="263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a:cxnSpLocks/>
            <a:stCxn id="322" idx="0"/>
            <a:endCxn id="303" idx="4"/>
          </p:cNvCxnSpPr>
          <p:nvPr/>
        </p:nvCxnSpPr>
        <p:spPr>
          <a:xfrm flipH="1" flipV="1">
            <a:off x="2680642" y="3110287"/>
            <a:ext cx="1400958" cy="263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直接箭头连接符 326"/>
          <p:cNvCxnSpPr>
            <a:cxnSpLocks/>
            <a:stCxn id="322" idx="0"/>
            <a:endCxn id="304" idx="4"/>
          </p:cNvCxnSpPr>
          <p:nvPr/>
        </p:nvCxnSpPr>
        <p:spPr>
          <a:xfrm flipH="1" flipV="1">
            <a:off x="1984355" y="3110287"/>
            <a:ext cx="2097245" cy="263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8" name="椭圆 327"/>
          <p:cNvSpPr/>
          <p:nvPr/>
        </p:nvSpPr>
        <p:spPr>
          <a:xfrm>
            <a:off x="4618494" y="3380485"/>
            <a:ext cx="318782" cy="31878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29" name="直接箭头连接符 328"/>
          <p:cNvCxnSpPr>
            <a:cxnSpLocks/>
            <a:stCxn id="328" idx="0"/>
            <a:endCxn id="299" idx="4"/>
          </p:cNvCxnSpPr>
          <p:nvPr/>
        </p:nvCxnSpPr>
        <p:spPr>
          <a:xfrm flipH="1" flipV="1">
            <a:off x="4769503" y="3110287"/>
            <a:ext cx="8382"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a:cxnSpLocks/>
            <a:stCxn id="328" idx="0"/>
            <a:endCxn id="301" idx="4"/>
          </p:cNvCxnSpPr>
          <p:nvPr/>
        </p:nvCxnSpPr>
        <p:spPr>
          <a:xfrm flipH="1" flipV="1">
            <a:off x="4073216" y="3110287"/>
            <a:ext cx="704669"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a:cxnSpLocks/>
            <a:stCxn id="328" idx="0"/>
            <a:endCxn id="302" idx="4"/>
          </p:cNvCxnSpPr>
          <p:nvPr/>
        </p:nvCxnSpPr>
        <p:spPr>
          <a:xfrm flipH="1" flipV="1">
            <a:off x="3376929" y="3110287"/>
            <a:ext cx="1400956"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a:cxnSpLocks/>
            <a:stCxn id="328" idx="0"/>
            <a:endCxn id="303" idx="4"/>
          </p:cNvCxnSpPr>
          <p:nvPr/>
        </p:nvCxnSpPr>
        <p:spPr>
          <a:xfrm flipH="1" flipV="1">
            <a:off x="2680642" y="3110287"/>
            <a:ext cx="2097243"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a:cxnSpLocks/>
            <a:stCxn id="328" idx="0"/>
            <a:endCxn id="304" idx="4"/>
          </p:cNvCxnSpPr>
          <p:nvPr/>
        </p:nvCxnSpPr>
        <p:spPr>
          <a:xfrm flipH="1" flipV="1">
            <a:off x="1984355" y="3110287"/>
            <a:ext cx="2793530" cy="270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a:cxnSpLocks/>
            <a:stCxn id="266" idx="0"/>
            <a:endCxn id="328" idx="4"/>
          </p:cNvCxnSpPr>
          <p:nvPr/>
        </p:nvCxnSpPr>
        <p:spPr>
          <a:xfrm flipH="1" flipV="1">
            <a:off x="4777885" y="3699267"/>
            <a:ext cx="4"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a:cxnSpLocks/>
            <a:stCxn id="266" idx="0"/>
            <a:endCxn id="322" idx="4"/>
          </p:cNvCxnSpPr>
          <p:nvPr/>
        </p:nvCxnSpPr>
        <p:spPr>
          <a:xfrm flipH="1" flipV="1">
            <a:off x="4081600" y="3692284"/>
            <a:ext cx="696289"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a:cxnSpLocks/>
          </p:cNvCxnSpPr>
          <p:nvPr/>
        </p:nvCxnSpPr>
        <p:spPr>
          <a:xfrm flipH="1" flipV="1">
            <a:off x="3385308" y="3699267"/>
            <a:ext cx="696289"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a:cxnSpLocks/>
            <a:stCxn id="272" idx="0"/>
            <a:endCxn id="300" idx="4"/>
          </p:cNvCxnSpPr>
          <p:nvPr/>
        </p:nvCxnSpPr>
        <p:spPr>
          <a:xfrm flipV="1">
            <a:off x="1992741" y="3699267"/>
            <a:ext cx="0"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a:cxnSpLocks/>
            <a:stCxn id="266" idx="0"/>
            <a:endCxn id="315" idx="4"/>
          </p:cNvCxnSpPr>
          <p:nvPr/>
        </p:nvCxnSpPr>
        <p:spPr>
          <a:xfrm flipH="1" flipV="1">
            <a:off x="3385314" y="3699267"/>
            <a:ext cx="1392575"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9" name="直接箭头连接符 338"/>
          <p:cNvCxnSpPr>
            <a:cxnSpLocks/>
            <a:stCxn id="266" idx="0"/>
            <a:endCxn id="321" idx="4"/>
          </p:cNvCxnSpPr>
          <p:nvPr/>
        </p:nvCxnSpPr>
        <p:spPr>
          <a:xfrm flipH="1" flipV="1">
            <a:off x="2689028" y="3676196"/>
            <a:ext cx="2088861" cy="40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0" name="直接箭头连接符 339"/>
          <p:cNvCxnSpPr>
            <a:cxnSpLocks/>
            <a:stCxn id="266" idx="0"/>
            <a:endCxn id="300" idx="4"/>
          </p:cNvCxnSpPr>
          <p:nvPr/>
        </p:nvCxnSpPr>
        <p:spPr>
          <a:xfrm flipH="1" flipV="1">
            <a:off x="1992741" y="3699267"/>
            <a:ext cx="2785148"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1" name="直接箭头连接符 340"/>
          <p:cNvCxnSpPr>
            <a:cxnSpLocks/>
            <a:stCxn id="268" idx="0"/>
            <a:endCxn id="322" idx="4"/>
          </p:cNvCxnSpPr>
          <p:nvPr/>
        </p:nvCxnSpPr>
        <p:spPr>
          <a:xfrm flipH="1" flipV="1">
            <a:off x="4081600" y="3692284"/>
            <a:ext cx="2"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2" name="直接箭头连接符 341"/>
          <p:cNvCxnSpPr>
            <a:cxnSpLocks/>
            <a:stCxn id="268" idx="0"/>
            <a:endCxn id="328" idx="4"/>
          </p:cNvCxnSpPr>
          <p:nvPr/>
        </p:nvCxnSpPr>
        <p:spPr>
          <a:xfrm flipV="1">
            <a:off x="4081602" y="3699267"/>
            <a:ext cx="696283"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3" name="直接箭头连接符 342"/>
          <p:cNvCxnSpPr>
            <a:cxnSpLocks/>
            <a:stCxn id="268" idx="0"/>
            <a:endCxn id="321" idx="4"/>
          </p:cNvCxnSpPr>
          <p:nvPr/>
        </p:nvCxnSpPr>
        <p:spPr>
          <a:xfrm flipH="1" flipV="1">
            <a:off x="2689028" y="3676196"/>
            <a:ext cx="1392574" cy="40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4" name="直接箭头连接符 343"/>
          <p:cNvCxnSpPr>
            <a:cxnSpLocks/>
            <a:stCxn id="268" idx="0"/>
            <a:endCxn id="300" idx="4"/>
          </p:cNvCxnSpPr>
          <p:nvPr/>
        </p:nvCxnSpPr>
        <p:spPr>
          <a:xfrm flipH="1" flipV="1">
            <a:off x="1992741" y="3699267"/>
            <a:ext cx="2088861"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5" name="直接箭头连接符 344"/>
          <p:cNvCxnSpPr>
            <a:cxnSpLocks/>
            <a:stCxn id="269" idx="0"/>
            <a:endCxn id="315" idx="4"/>
          </p:cNvCxnSpPr>
          <p:nvPr/>
        </p:nvCxnSpPr>
        <p:spPr>
          <a:xfrm flipH="1" flipV="1">
            <a:off x="3385314" y="3699267"/>
            <a:ext cx="1"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a:cxnSpLocks/>
            <a:stCxn id="269" idx="0"/>
            <a:endCxn id="328" idx="4"/>
          </p:cNvCxnSpPr>
          <p:nvPr/>
        </p:nvCxnSpPr>
        <p:spPr>
          <a:xfrm flipV="1">
            <a:off x="3385315" y="3699267"/>
            <a:ext cx="1392570"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7" name="直接箭头连接符 346"/>
          <p:cNvCxnSpPr>
            <a:cxnSpLocks/>
            <a:stCxn id="269" idx="0"/>
            <a:endCxn id="322" idx="4"/>
          </p:cNvCxnSpPr>
          <p:nvPr/>
        </p:nvCxnSpPr>
        <p:spPr>
          <a:xfrm flipV="1">
            <a:off x="3385315" y="3692284"/>
            <a:ext cx="696285"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p:cNvCxnSpPr>
            <a:cxnSpLocks/>
            <a:stCxn id="269" idx="0"/>
            <a:endCxn id="321" idx="4"/>
          </p:cNvCxnSpPr>
          <p:nvPr/>
        </p:nvCxnSpPr>
        <p:spPr>
          <a:xfrm flipH="1" flipV="1">
            <a:off x="2689028" y="3676196"/>
            <a:ext cx="696287" cy="40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a:cxnSpLocks/>
            <a:stCxn id="269" idx="0"/>
            <a:endCxn id="300" idx="4"/>
          </p:cNvCxnSpPr>
          <p:nvPr/>
        </p:nvCxnSpPr>
        <p:spPr>
          <a:xfrm flipH="1" flipV="1">
            <a:off x="1992741" y="3699267"/>
            <a:ext cx="1392574"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p:cNvCxnSpPr>
            <a:cxnSpLocks/>
            <a:stCxn id="271" idx="0"/>
            <a:endCxn id="328" idx="4"/>
          </p:cNvCxnSpPr>
          <p:nvPr/>
        </p:nvCxnSpPr>
        <p:spPr>
          <a:xfrm flipV="1">
            <a:off x="2689028" y="3699267"/>
            <a:ext cx="2088857"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直接箭头连接符 350"/>
          <p:cNvCxnSpPr>
            <a:cxnSpLocks/>
            <a:stCxn id="271" idx="0"/>
            <a:endCxn id="322" idx="4"/>
          </p:cNvCxnSpPr>
          <p:nvPr/>
        </p:nvCxnSpPr>
        <p:spPr>
          <a:xfrm flipV="1">
            <a:off x="2689028" y="3692284"/>
            <a:ext cx="1392572"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2" name="直接箭头连接符 351"/>
          <p:cNvCxnSpPr>
            <a:cxnSpLocks/>
            <a:stCxn id="271" idx="0"/>
            <a:endCxn id="315" idx="4"/>
          </p:cNvCxnSpPr>
          <p:nvPr/>
        </p:nvCxnSpPr>
        <p:spPr>
          <a:xfrm flipV="1">
            <a:off x="2689028" y="3699267"/>
            <a:ext cx="696286"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3" name="直接箭头连接符 352"/>
          <p:cNvCxnSpPr>
            <a:cxnSpLocks/>
            <a:stCxn id="271" idx="0"/>
            <a:endCxn id="321" idx="4"/>
          </p:cNvCxnSpPr>
          <p:nvPr/>
        </p:nvCxnSpPr>
        <p:spPr>
          <a:xfrm flipV="1">
            <a:off x="2689028" y="3676196"/>
            <a:ext cx="0" cy="40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4" name="直接箭头连接符 353"/>
          <p:cNvCxnSpPr>
            <a:cxnSpLocks/>
            <a:stCxn id="271" idx="0"/>
            <a:endCxn id="300" idx="4"/>
          </p:cNvCxnSpPr>
          <p:nvPr/>
        </p:nvCxnSpPr>
        <p:spPr>
          <a:xfrm flipH="1" flipV="1">
            <a:off x="1992741" y="3699267"/>
            <a:ext cx="696287"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5" name="直接箭头连接符 354"/>
          <p:cNvCxnSpPr>
            <a:cxnSpLocks/>
            <a:stCxn id="272" idx="0"/>
            <a:endCxn id="321" idx="4"/>
          </p:cNvCxnSpPr>
          <p:nvPr/>
        </p:nvCxnSpPr>
        <p:spPr>
          <a:xfrm flipV="1">
            <a:off x="1992741" y="3676196"/>
            <a:ext cx="696287" cy="408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6" name="直接箭头连接符 355"/>
          <p:cNvCxnSpPr>
            <a:cxnSpLocks/>
            <a:stCxn id="272" idx="0"/>
            <a:endCxn id="315" idx="4"/>
          </p:cNvCxnSpPr>
          <p:nvPr/>
        </p:nvCxnSpPr>
        <p:spPr>
          <a:xfrm flipV="1">
            <a:off x="1992741" y="3699267"/>
            <a:ext cx="1392573"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直接箭头连接符 356"/>
          <p:cNvCxnSpPr>
            <a:cxnSpLocks/>
            <a:stCxn id="272" idx="0"/>
            <a:endCxn id="322" idx="4"/>
          </p:cNvCxnSpPr>
          <p:nvPr/>
        </p:nvCxnSpPr>
        <p:spPr>
          <a:xfrm flipV="1">
            <a:off x="1992741" y="3692284"/>
            <a:ext cx="2088859" cy="39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8" name="直接箭头连接符 357"/>
          <p:cNvCxnSpPr>
            <a:cxnSpLocks/>
            <a:stCxn id="272" idx="0"/>
            <a:endCxn id="328" idx="4"/>
          </p:cNvCxnSpPr>
          <p:nvPr/>
        </p:nvCxnSpPr>
        <p:spPr>
          <a:xfrm flipV="1">
            <a:off x="1992741" y="3699267"/>
            <a:ext cx="2785144" cy="385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867401" y="3168812"/>
            <a:ext cx="2638424" cy="923330"/>
          </a:xfrm>
          <a:prstGeom prst="rect">
            <a:avLst/>
          </a:prstGeom>
          <a:noFill/>
        </p:spPr>
        <p:txBody>
          <a:bodyPr wrap="square" rtlCol="0">
            <a:spAutoFit/>
          </a:bodyPr>
          <a:lstStyle/>
          <a:p>
            <a:r>
              <a:rPr lang="en-US" altLang="zh-CN" dirty="0"/>
              <a:t>Deep learning is a kind of neutral network with </a:t>
            </a:r>
            <a:r>
              <a:rPr lang="en-US" altLang="zh-CN" b="1" dirty="0"/>
              <a:t>more hidden layers</a:t>
            </a:r>
            <a:r>
              <a:rPr lang="en-US" altLang="zh-CN" dirty="0"/>
              <a:t>.</a:t>
            </a:r>
            <a:endParaRPr lang="zh-CN" altLang="en-US" dirty="0"/>
          </a:p>
        </p:txBody>
      </p:sp>
      <p:sp>
        <p:nvSpPr>
          <p:cNvPr id="4" name="文本框 3"/>
          <p:cNvSpPr txBox="1"/>
          <p:nvPr/>
        </p:nvSpPr>
        <p:spPr>
          <a:xfrm>
            <a:off x="177032" y="2036666"/>
            <a:ext cx="1351652" cy="369332"/>
          </a:xfrm>
          <a:prstGeom prst="rect">
            <a:avLst/>
          </a:prstGeom>
          <a:noFill/>
        </p:spPr>
        <p:txBody>
          <a:bodyPr wrap="none" rtlCol="0">
            <a:spAutoFit/>
          </a:bodyPr>
          <a:lstStyle/>
          <a:p>
            <a:r>
              <a:rPr lang="en-US" altLang="zh-CN" dirty="0"/>
              <a:t>output layer</a:t>
            </a:r>
            <a:endParaRPr lang="zh-CN" altLang="en-US" dirty="0"/>
          </a:p>
        </p:txBody>
      </p:sp>
      <p:sp>
        <p:nvSpPr>
          <p:cNvPr id="130" name="文本框 129"/>
          <p:cNvSpPr txBox="1"/>
          <p:nvPr/>
        </p:nvSpPr>
        <p:spPr>
          <a:xfrm>
            <a:off x="253188" y="3539876"/>
            <a:ext cx="1200970" cy="369332"/>
          </a:xfrm>
          <a:prstGeom prst="rect">
            <a:avLst/>
          </a:prstGeom>
          <a:noFill/>
        </p:spPr>
        <p:txBody>
          <a:bodyPr wrap="none" rtlCol="0">
            <a:spAutoFit/>
          </a:bodyPr>
          <a:lstStyle/>
          <a:p>
            <a:r>
              <a:rPr lang="en-US" altLang="zh-CN" dirty="0"/>
              <a:t>input layer</a:t>
            </a:r>
            <a:endParaRPr lang="zh-CN" altLang="en-US" dirty="0"/>
          </a:p>
        </p:txBody>
      </p:sp>
      <p:sp>
        <p:nvSpPr>
          <p:cNvPr id="131" name="文本框 130"/>
          <p:cNvSpPr txBox="1"/>
          <p:nvPr/>
        </p:nvSpPr>
        <p:spPr>
          <a:xfrm>
            <a:off x="159275" y="2836184"/>
            <a:ext cx="1378904" cy="369332"/>
          </a:xfrm>
          <a:prstGeom prst="rect">
            <a:avLst/>
          </a:prstGeom>
          <a:noFill/>
        </p:spPr>
        <p:txBody>
          <a:bodyPr wrap="none" rtlCol="0">
            <a:spAutoFit/>
          </a:bodyPr>
          <a:lstStyle/>
          <a:p>
            <a:r>
              <a:rPr lang="en-US" altLang="zh-CN" dirty="0"/>
              <a:t>hidden layer</a:t>
            </a:r>
            <a:endParaRPr lang="zh-CN" altLang="en-US" dirty="0"/>
          </a:p>
        </p:txBody>
      </p:sp>
    </p:spTree>
    <p:extLst>
      <p:ext uri="{BB962C8B-B14F-4D97-AF65-F5344CB8AC3E}">
        <p14:creationId xmlns:p14="http://schemas.microsoft.com/office/powerpoint/2010/main" val="307235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96296E-6 L 0.00243 0.29398 " pathEditMode="relative" rAng="0" ptsTypes="AA">
                                      <p:cBhvr>
                                        <p:cTn id="6" dur="2000" fill="hold"/>
                                        <p:tgtEl>
                                          <p:spTgt spid="204"/>
                                        </p:tgtEl>
                                        <p:attrNameLst>
                                          <p:attrName>ppt_x</p:attrName>
                                          <p:attrName>ppt_y</p:attrName>
                                        </p:attrNameLst>
                                      </p:cBhvr>
                                      <p:rCtr x="122" y="14699"/>
                                    </p:animMotion>
                                  </p:childTnLst>
                                </p:cTn>
                              </p:par>
                              <p:par>
                                <p:cTn id="7" presetID="42" presetClass="path" presetSubtype="0" accel="50000" decel="50000" fill="hold" nodeType="withEffect">
                                  <p:stCondLst>
                                    <p:cond delay="0"/>
                                  </p:stCondLst>
                                  <p:childTnLst>
                                    <p:animMotion origin="layout" path="M -1.66667E-6 1.48148E-6 L 0.00573 0.28981 " pathEditMode="relative" rAng="0" ptsTypes="AA">
                                      <p:cBhvr>
                                        <p:cTn id="8" dur="2000" fill="hold"/>
                                        <p:tgtEl>
                                          <p:spTgt spid="207"/>
                                        </p:tgtEl>
                                        <p:attrNameLst>
                                          <p:attrName>ppt_x</p:attrName>
                                          <p:attrName>ppt_y</p:attrName>
                                        </p:attrNameLst>
                                      </p:cBhvr>
                                      <p:rCtr x="278" y="14491"/>
                                    </p:animMotion>
                                  </p:childTnLst>
                                </p:cTn>
                              </p:par>
                              <p:par>
                                <p:cTn id="9" presetID="42" presetClass="path" presetSubtype="0" accel="50000" decel="50000" fill="hold" nodeType="withEffect">
                                  <p:stCondLst>
                                    <p:cond delay="0"/>
                                  </p:stCondLst>
                                  <p:childTnLst>
                                    <p:animMotion origin="layout" path="M 5E-6 -2.96296E-6 L 0.00348 0.29028 " pathEditMode="relative" rAng="0" ptsTypes="AA">
                                      <p:cBhvr>
                                        <p:cTn id="10" dur="2000" fill="hold"/>
                                        <p:tgtEl>
                                          <p:spTgt spid="219"/>
                                        </p:tgtEl>
                                        <p:attrNameLst>
                                          <p:attrName>ppt_x</p:attrName>
                                          <p:attrName>ppt_y</p:attrName>
                                        </p:attrNameLst>
                                      </p:cBhvr>
                                      <p:rCtr x="174" y="14514"/>
                                    </p:animMotion>
                                  </p:childTnLst>
                                </p:cTn>
                              </p:par>
                              <p:par>
                                <p:cTn id="11" presetID="42" presetClass="path" presetSubtype="0" accel="50000" decel="50000" fill="hold" grpId="0" nodeType="withEffect">
                                  <p:stCondLst>
                                    <p:cond delay="0"/>
                                  </p:stCondLst>
                                  <p:childTnLst>
                                    <p:animMotion origin="layout" path="M 4.16667E-6 -3.7037E-6 L 4.16667E-6 0.29699 " pathEditMode="relative" rAng="0" ptsTypes="AA">
                                      <p:cBhvr>
                                        <p:cTn id="12" dur="2000" fill="hold"/>
                                        <p:tgtEl>
                                          <p:spTgt spid="76"/>
                                        </p:tgtEl>
                                        <p:attrNameLst>
                                          <p:attrName>ppt_x</p:attrName>
                                          <p:attrName>ppt_y</p:attrName>
                                        </p:attrNameLst>
                                      </p:cBhvr>
                                      <p:rCtr x="0" y="14838"/>
                                    </p:animMotion>
                                  </p:childTnLst>
                                </p:cTn>
                              </p:par>
                              <p:par>
                                <p:cTn id="13" presetID="42" presetClass="path" presetSubtype="0" accel="50000" decel="50000" fill="hold" grpId="0" nodeType="withEffect">
                                  <p:stCondLst>
                                    <p:cond delay="0"/>
                                  </p:stCondLst>
                                  <p:childTnLst>
                                    <p:animMotion origin="layout" path="M -4.16667E-6 2.22222E-6 L -4.16667E-6 0.29699 " pathEditMode="relative" rAng="0" ptsTypes="AA">
                                      <p:cBhvr>
                                        <p:cTn id="14" dur="2000" fill="hold"/>
                                        <p:tgtEl>
                                          <p:spTgt spid="65"/>
                                        </p:tgtEl>
                                        <p:attrNameLst>
                                          <p:attrName>ppt_x</p:attrName>
                                          <p:attrName>ppt_y</p:attrName>
                                        </p:attrNameLst>
                                      </p:cBhvr>
                                      <p:rCtr x="0" y="14838"/>
                                    </p:animMotion>
                                  </p:childTnLst>
                                </p:cTn>
                              </p:par>
                              <p:par>
                                <p:cTn id="15" presetID="42" presetClass="path" presetSubtype="0" accel="50000" decel="50000" fill="hold" grpId="0" nodeType="withEffect">
                                  <p:stCondLst>
                                    <p:cond delay="0"/>
                                  </p:stCondLst>
                                  <p:childTnLst>
                                    <p:animMotion origin="layout" path="M -1.94444E-6 -3.7037E-6 L -1.94444E-6 0.29699 " pathEditMode="relative" rAng="0" ptsTypes="AA">
                                      <p:cBhvr>
                                        <p:cTn id="16" dur="2000" fill="hold"/>
                                        <p:tgtEl>
                                          <p:spTgt spid="10"/>
                                        </p:tgtEl>
                                        <p:attrNameLst>
                                          <p:attrName>ppt_x</p:attrName>
                                          <p:attrName>ppt_y</p:attrName>
                                        </p:attrNameLst>
                                      </p:cBhvr>
                                      <p:rCtr x="0" y="14838"/>
                                    </p:animMotion>
                                  </p:childTnLst>
                                </p:cTn>
                              </p:par>
                              <p:par>
                                <p:cTn id="17" presetID="42" presetClass="path" presetSubtype="0" accel="50000" decel="50000" fill="hold" grpId="0" nodeType="withEffect">
                                  <p:stCondLst>
                                    <p:cond delay="0"/>
                                  </p:stCondLst>
                                  <p:childTnLst>
                                    <p:animMotion origin="layout" path="M 1.11111E-6 -3.7037E-6 L 1.11111E-6 0.29699 " pathEditMode="relative" rAng="0" ptsTypes="AA">
                                      <p:cBhvr>
                                        <p:cTn id="18" dur="2000" fill="hold"/>
                                        <p:tgtEl>
                                          <p:spTgt spid="36"/>
                                        </p:tgtEl>
                                        <p:attrNameLst>
                                          <p:attrName>ppt_x</p:attrName>
                                          <p:attrName>ppt_y</p:attrName>
                                        </p:attrNameLst>
                                      </p:cBhvr>
                                      <p:rCtr x="0" y="14838"/>
                                    </p:animMotion>
                                  </p:childTnLst>
                                </p:cTn>
                              </p:par>
                              <p:par>
                                <p:cTn id="19" presetID="42" presetClass="path" presetSubtype="0" accel="50000" decel="50000" fill="hold" grpId="0" nodeType="withEffect">
                                  <p:stCondLst>
                                    <p:cond delay="0"/>
                                  </p:stCondLst>
                                  <p:childTnLst>
                                    <p:animMotion origin="layout" path="M -3.61111E-6 -2.96296E-6 L -3.61111E-6 0.29699 " pathEditMode="relative" rAng="0" ptsTypes="AA">
                                      <p:cBhvr>
                                        <p:cTn id="20" dur="2000" fill="hold"/>
                                        <p:tgtEl>
                                          <p:spTgt spid="46"/>
                                        </p:tgtEl>
                                        <p:attrNameLst>
                                          <p:attrName>ppt_x</p:attrName>
                                          <p:attrName>ppt_y</p:attrName>
                                        </p:attrNameLst>
                                      </p:cBhvr>
                                      <p:rCtr x="0" y="14838"/>
                                    </p:animMotion>
                                  </p:childTnLst>
                                </p:cTn>
                              </p:par>
                              <p:par>
                                <p:cTn id="21" presetID="42" presetClass="path" presetSubtype="0" accel="50000" decel="50000" fill="hold" grpId="0" nodeType="withEffect">
                                  <p:stCondLst>
                                    <p:cond delay="0"/>
                                  </p:stCondLst>
                                  <p:childTnLst>
                                    <p:animMotion origin="layout" path="M -3.05556E-6 4.81481E-6 L -3.05556E-6 0.29699 " pathEditMode="relative" rAng="0" ptsTypes="AA">
                                      <p:cBhvr>
                                        <p:cTn id="22" dur="2000" fill="hold"/>
                                        <p:tgtEl>
                                          <p:spTgt spid="7"/>
                                        </p:tgtEl>
                                        <p:attrNameLst>
                                          <p:attrName>ppt_x</p:attrName>
                                          <p:attrName>ppt_y</p:attrName>
                                        </p:attrNameLst>
                                      </p:cBhvr>
                                      <p:rCtr x="0" y="14838"/>
                                    </p:animMotion>
                                  </p:childTnLst>
                                </p:cTn>
                              </p:par>
                              <p:par>
                                <p:cTn id="23" presetID="42" presetClass="path" presetSubtype="0" accel="50000" decel="50000" fill="hold" grpId="0" nodeType="withEffect">
                                  <p:stCondLst>
                                    <p:cond delay="0"/>
                                  </p:stCondLst>
                                  <p:childTnLst>
                                    <p:animMotion origin="layout" path="M -3.88889E-6 -3.7037E-6 L -3.88889E-6 0.29699 " pathEditMode="relative" rAng="0" ptsTypes="AA">
                                      <p:cBhvr>
                                        <p:cTn id="24" dur="2000" fill="hold"/>
                                        <p:tgtEl>
                                          <p:spTgt spid="9"/>
                                        </p:tgtEl>
                                        <p:attrNameLst>
                                          <p:attrName>ppt_x</p:attrName>
                                          <p:attrName>ppt_y</p:attrName>
                                        </p:attrNameLst>
                                      </p:cBhvr>
                                      <p:rCtr x="0" y="14838"/>
                                    </p:animMotion>
                                  </p:childTnLst>
                                </p:cTn>
                              </p:par>
                              <p:par>
                                <p:cTn id="25" presetID="42" presetClass="path" presetSubtype="0" accel="50000" decel="50000" fill="hold" grpId="0" nodeType="withEffect">
                                  <p:stCondLst>
                                    <p:cond delay="0"/>
                                  </p:stCondLst>
                                  <p:childTnLst>
                                    <p:animMotion origin="layout" path="M -4.72222E-6 -7.40741E-7 L -4.72222E-6 0.29699 " pathEditMode="relative" rAng="0" ptsTypes="AA">
                                      <p:cBhvr>
                                        <p:cTn id="26" dur="2000" fill="hold"/>
                                        <p:tgtEl>
                                          <p:spTgt spid="8"/>
                                        </p:tgtEl>
                                        <p:attrNameLst>
                                          <p:attrName>ppt_x</p:attrName>
                                          <p:attrName>ppt_y</p:attrName>
                                        </p:attrNameLst>
                                      </p:cBhvr>
                                      <p:rCtr x="0" y="14838"/>
                                    </p:animMotion>
                                  </p:childTnLst>
                                </p:cTn>
                              </p:par>
                              <p:par>
                                <p:cTn id="27" presetID="42" presetClass="path" presetSubtype="0" accel="50000" decel="50000" fill="hold" grpId="0" nodeType="withEffect">
                                  <p:stCondLst>
                                    <p:cond delay="0"/>
                                  </p:stCondLst>
                                  <p:childTnLst>
                                    <p:animMotion origin="layout" path="M 8.33333E-7 -7.40741E-7 L 8.33333E-7 0.29699 " pathEditMode="relative" rAng="0" ptsTypes="AA">
                                      <p:cBhvr>
                                        <p:cTn id="28" dur="2000" fill="hold"/>
                                        <p:tgtEl>
                                          <p:spTgt spid="29"/>
                                        </p:tgtEl>
                                        <p:attrNameLst>
                                          <p:attrName>ppt_x</p:attrName>
                                          <p:attrName>ppt_y</p:attrName>
                                        </p:attrNameLst>
                                      </p:cBhvr>
                                      <p:rCtr x="0" y="14838"/>
                                    </p:animMotion>
                                  </p:childTnLst>
                                </p:cTn>
                              </p:par>
                              <p:par>
                                <p:cTn id="29" presetID="42" presetClass="path" presetSubtype="0" accel="50000" decel="50000" fill="hold" nodeType="withEffect">
                                  <p:stCondLst>
                                    <p:cond delay="0"/>
                                  </p:stCondLst>
                                  <p:childTnLst>
                                    <p:animMotion origin="layout" path="M 4.44444E-6 -2.96296E-6 L 4.44444E-6 0.29699 " pathEditMode="relative" rAng="0" ptsTypes="AA">
                                      <p:cBhvr>
                                        <p:cTn id="30" dur="2000" fill="hold"/>
                                        <p:tgtEl>
                                          <p:spTgt spid="198"/>
                                        </p:tgtEl>
                                        <p:attrNameLst>
                                          <p:attrName>ppt_x</p:attrName>
                                          <p:attrName>ppt_y</p:attrName>
                                        </p:attrNameLst>
                                      </p:cBhvr>
                                      <p:rCtr x="0" y="14838"/>
                                    </p:animMotion>
                                  </p:childTnLst>
                                </p:cTn>
                              </p:par>
                              <p:par>
                                <p:cTn id="31" presetID="42" presetClass="path" presetSubtype="0" accel="50000" decel="50000" fill="hold" nodeType="withEffect">
                                  <p:stCondLst>
                                    <p:cond delay="0"/>
                                  </p:stCondLst>
                                  <p:childTnLst>
                                    <p:animMotion origin="layout" path="M 5.55556E-7 -4.44444E-6 L 5.55556E-7 0.297 " pathEditMode="relative" rAng="0" ptsTypes="AA">
                                      <p:cBhvr>
                                        <p:cTn id="32" dur="2000" fill="hold"/>
                                        <p:tgtEl>
                                          <p:spTgt spid="258"/>
                                        </p:tgtEl>
                                        <p:attrNameLst>
                                          <p:attrName>ppt_x</p:attrName>
                                          <p:attrName>ppt_y</p:attrName>
                                        </p:attrNameLst>
                                      </p:cBhvr>
                                      <p:rCtr x="0" y="14838"/>
                                    </p:animMotion>
                                  </p:childTnLst>
                                </p:cTn>
                              </p:par>
                              <p:par>
                                <p:cTn id="33" presetID="42" presetClass="path" presetSubtype="0" accel="50000" decel="50000" fill="hold" nodeType="withEffect">
                                  <p:stCondLst>
                                    <p:cond delay="0"/>
                                  </p:stCondLst>
                                  <p:childTnLst>
                                    <p:animMotion origin="layout" path="M -1.66667E-6 -4.44444E-6 L -1.66667E-6 0.297 " pathEditMode="relative" rAng="0" ptsTypes="AA">
                                      <p:cBhvr>
                                        <p:cTn id="34" dur="2000" fill="hold"/>
                                        <p:tgtEl>
                                          <p:spTgt spid="244"/>
                                        </p:tgtEl>
                                        <p:attrNameLst>
                                          <p:attrName>ppt_x</p:attrName>
                                          <p:attrName>ppt_y</p:attrName>
                                        </p:attrNameLst>
                                      </p:cBhvr>
                                      <p:rCtr x="0" y="14838"/>
                                    </p:animMotion>
                                  </p:childTnLst>
                                </p:cTn>
                              </p:par>
                              <p:par>
                                <p:cTn id="35" presetID="42" presetClass="path" presetSubtype="0" accel="50000" decel="50000" fill="hold" nodeType="withEffect">
                                  <p:stCondLst>
                                    <p:cond delay="0"/>
                                  </p:stCondLst>
                                  <p:childTnLst>
                                    <p:animMotion origin="layout" path="M -2.77778E-7 -2.96296E-6 L -2.77778E-7 0.29699 " pathEditMode="relative" rAng="0" ptsTypes="AA">
                                      <p:cBhvr>
                                        <p:cTn id="36" dur="2000" fill="hold"/>
                                        <p:tgtEl>
                                          <p:spTgt spid="225"/>
                                        </p:tgtEl>
                                        <p:attrNameLst>
                                          <p:attrName>ppt_x</p:attrName>
                                          <p:attrName>ppt_y</p:attrName>
                                        </p:attrNameLst>
                                      </p:cBhvr>
                                      <p:rCtr x="0" y="14838"/>
                                    </p:animMotion>
                                  </p:childTnLst>
                                </p:cTn>
                              </p:par>
                              <p:par>
                                <p:cTn id="37" presetID="42" presetClass="path" presetSubtype="0" accel="50000" decel="50000" fill="hold" nodeType="withEffect">
                                  <p:stCondLst>
                                    <p:cond delay="0"/>
                                  </p:stCondLst>
                                  <p:childTnLst>
                                    <p:animMotion origin="layout" path="M 5.55556E-7 1.48148E-6 L 5.55556E-7 0.29699 " pathEditMode="relative" rAng="0" ptsTypes="AA">
                                      <p:cBhvr>
                                        <p:cTn id="38" dur="2000" fill="hold"/>
                                        <p:tgtEl>
                                          <p:spTgt spid="222"/>
                                        </p:tgtEl>
                                        <p:attrNameLst>
                                          <p:attrName>ppt_x</p:attrName>
                                          <p:attrName>ppt_y</p:attrName>
                                        </p:attrNameLst>
                                      </p:cBhvr>
                                      <p:rCtr x="0" y="14838"/>
                                    </p:animMotion>
                                  </p:childTnLst>
                                </p:cTn>
                              </p:par>
                              <p:par>
                                <p:cTn id="39" presetID="42" presetClass="path" presetSubtype="0" accel="50000" decel="50000" fill="hold" nodeType="withEffect">
                                  <p:stCondLst>
                                    <p:cond delay="0"/>
                                  </p:stCondLst>
                                  <p:childTnLst>
                                    <p:animMotion origin="layout" path="M 3.61111E-6 -1.11111E-6 L 3.61111E-6 0.29699 " pathEditMode="relative" rAng="0" ptsTypes="AA">
                                      <p:cBhvr>
                                        <p:cTn id="40" dur="2000" fill="hold"/>
                                        <p:tgtEl>
                                          <p:spTgt spid="201"/>
                                        </p:tgtEl>
                                        <p:attrNameLst>
                                          <p:attrName>ppt_x</p:attrName>
                                          <p:attrName>ppt_y</p:attrName>
                                        </p:attrNameLst>
                                      </p:cBhvr>
                                      <p:rCtr x="0" y="14838"/>
                                    </p:animMotion>
                                  </p:childTnLst>
                                </p:cTn>
                              </p:par>
                              <p:par>
                                <p:cTn id="41" presetID="42" presetClass="path" presetSubtype="0" accel="50000" decel="50000" fill="hold" nodeType="withEffect">
                                  <p:stCondLst>
                                    <p:cond delay="0"/>
                                  </p:stCondLst>
                                  <p:childTnLst>
                                    <p:animMotion origin="layout" path="M 1.38889E-6 -1.48148E-6 L 1.38889E-6 0.29699 " pathEditMode="relative" rAng="0" ptsTypes="AA">
                                      <p:cBhvr>
                                        <p:cTn id="42" dur="2000" fill="hold"/>
                                        <p:tgtEl>
                                          <p:spTgt spid="255"/>
                                        </p:tgtEl>
                                        <p:attrNameLst>
                                          <p:attrName>ppt_x</p:attrName>
                                          <p:attrName>ppt_y</p:attrName>
                                        </p:attrNameLst>
                                      </p:cBhvr>
                                      <p:rCtr x="0" y="14838"/>
                                    </p:animMotion>
                                  </p:childTnLst>
                                </p:cTn>
                              </p:par>
                              <p:par>
                                <p:cTn id="43" presetID="42" presetClass="path" presetSubtype="0" accel="50000" decel="50000" fill="hold" nodeType="withEffect">
                                  <p:stCondLst>
                                    <p:cond delay="0"/>
                                  </p:stCondLst>
                                  <p:childTnLst>
                                    <p:animMotion origin="layout" path="M 2.77778E-6 0 L 2.77778E-6 0.29699 " pathEditMode="relative" rAng="0" ptsTypes="AA">
                                      <p:cBhvr>
                                        <p:cTn id="44" dur="2000" fill="hold"/>
                                        <p:tgtEl>
                                          <p:spTgt spid="241"/>
                                        </p:tgtEl>
                                        <p:attrNameLst>
                                          <p:attrName>ppt_x</p:attrName>
                                          <p:attrName>ppt_y</p:attrName>
                                        </p:attrNameLst>
                                      </p:cBhvr>
                                      <p:rCtr x="0" y="14838"/>
                                    </p:animMotion>
                                  </p:childTnLst>
                                </p:cTn>
                              </p:par>
                              <p:par>
                                <p:cTn id="45" presetID="42" presetClass="path" presetSubtype="0" accel="50000" decel="50000" fill="hold" nodeType="withEffect">
                                  <p:stCondLst>
                                    <p:cond delay="0"/>
                                  </p:stCondLst>
                                  <p:childTnLst>
                                    <p:animMotion origin="layout" path="M 3.61111E-6 -4.44444E-6 L 3.61111E-6 0.297 " pathEditMode="relative" rAng="0" ptsTypes="AA">
                                      <p:cBhvr>
                                        <p:cTn id="46" dur="2000" fill="hold"/>
                                        <p:tgtEl>
                                          <p:spTgt spid="235"/>
                                        </p:tgtEl>
                                        <p:attrNameLst>
                                          <p:attrName>ppt_x</p:attrName>
                                          <p:attrName>ppt_y</p:attrName>
                                        </p:attrNameLst>
                                      </p:cBhvr>
                                      <p:rCtr x="0" y="14838"/>
                                    </p:animMotion>
                                  </p:childTnLst>
                                </p:cTn>
                              </p:par>
                              <p:par>
                                <p:cTn id="47" presetID="42" presetClass="path" presetSubtype="0" accel="50000" decel="50000" fill="hold" nodeType="withEffect">
                                  <p:stCondLst>
                                    <p:cond delay="0"/>
                                  </p:stCondLst>
                                  <p:childTnLst>
                                    <p:animMotion origin="layout" path="M -4.16667E-6 -1.11111E-6 L -4.16667E-6 0.29699 " pathEditMode="relative" rAng="0" ptsTypes="AA">
                                      <p:cBhvr>
                                        <p:cTn id="48" dur="2000" fill="hold"/>
                                        <p:tgtEl>
                                          <p:spTgt spid="216"/>
                                        </p:tgtEl>
                                        <p:attrNameLst>
                                          <p:attrName>ppt_x</p:attrName>
                                          <p:attrName>ppt_y</p:attrName>
                                        </p:attrNameLst>
                                      </p:cBhvr>
                                      <p:rCtr x="0" y="14838"/>
                                    </p:animMotion>
                                  </p:childTnLst>
                                </p:cTn>
                              </p:par>
                              <p:par>
                                <p:cTn id="49" presetID="42" presetClass="path" presetSubtype="0" accel="50000" decel="50000" fill="hold" nodeType="withEffect">
                                  <p:stCondLst>
                                    <p:cond delay="0"/>
                                  </p:stCondLst>
                                  <p:childTnLst>
                                    <p:animMotion origin="layout" path="M -1.11111E-6 -4.44444E-6 L -1.11111E-6 0.297 " pathEditMode="relative" rAng="0" ptsTypes="AA">
                                      <p:cBhvr>
                                        <p:cTn id="50" dur="2000" fill="hold"/>
                                        <p:tgtEl>
                                          <p:spTgt spid="228"/>
                                        </p:tgtEl>
                                        <p:attrNameLst>
                                          <p:attrName>ppt_x</p:attrName>
                                          <p:attrName>ppt_y</p:attrName>
                                        </p:attrNameLst>
                                      </p:cBhvr>
                                      <p:rCtr x="0" y="14838"/>
                                    </p:animMotion>
                                  </p:childTnLst>
                                </p:cTn>
                              </p:par>
                              <p:par>
                                <p:cTn id="51" presetID="42" presetClass="path" presetSubtype="0" accel="50000" decel="50000" fill="hold" nodeType="withEffect">
                                  <p:stCondLst>
                                    <p:cond delay="0"/>
                                  </p:stCondLst>
                                  <p:childTnLst>
                                    <p:animMotion origin="layout" path="M -2.5E-6 -2.96296E-6 L -2.5E-6 0.29699 " pathEditMode="relative" rAng="0" ptsTypes="AA">
                                      <p:cBhvr>
                                        <p:cTn id="52" dur="2000" fill="hold"/>
                                        <p:tgtEl>
                                          <p:spTgt spid="210"/>
                                        </p:tgtEl>
                                        <p:attrNameLst>
                                          <p:attrName>ppt_x</p:attrName>
                                          <p:attrName>ppt_y</p:attrName>
                                        </p:attrNameLst>
                                      </p:cBhvr>
                                      <p:rCtr x="0" y="14838"/>
                                    </p:animMotion>
                                  </p:childTnLst>
                                </p:cTn>
                              </p:par>
                              <p:par>
                                <p:cTn id="53" presetID="42" presetClass="path" presetSubtype="0" accel="50000" decel="50000" fill="hold" nodeType="withEffect">
                                  <p:stCondLst>
                                    <p:cond delay="0"/>
                                  </p:stCondLst>
                                  <p:childTnLst>
                                    <p:animMotion origin="layout" path="M -4.16667E-6 -4.44444E-6 L -4.16667E-6 0.297 " pathEditMode="relative" rAng="0" ptsTypes="AA">
                                      <p:cBhvr>
                                        <p:cTn id="54" dur="2000" fill="hold"/>
                                        <p:tgtEl>
                                          <p:spTgt spid="252"/>
                                        </p:tgtEl>
                                        <p:attrNameLst>
                                          <p:attrName>ppt_x</p:attrName>
                                          <p:attrName>ppt_y</p:attrName>
                                        </p:attrNameLst>
                                      </p:cBhvr>
                                      <p:rCtr x="0" y="14838"/>
                                    </p:animMotion>
                                  </p:childTnLst>
                                </p:cTn>
                              </p:par>
                              <p:par>
                                <p:cTn id="55" presetID="42" presetClass="path" presetSubtype="0" accel="50000" decel="50000" fill="hold" nodeType="withEffect">
                                  <p:stCondLst>
                                    <p:cond delay="0"/>
                                  </p:stCondLst>
                                  <p:childTnLst>
                                    <p:animMotion origin="layout" path="M 4.44444E-6 -2.59259E-6 L 4.44444E-6 0.29699 " pathEditMode="relative" rAng="0" ptsTypes="AA">
                                      <p:cBhvr>
                                        <p:cTn id="56" dur="2000" fill="hold"/>
                                        <p:tgtEl>
                                          <p:spTgt spid="231"/>
                                        </p:tgtEl>
                                        <p:attrNameLst>
                                          <p:attrName>ppt_x</p:attrName>
                                          <p:attrName>ppt_y</p:attrName>
                                        </p:attrNameLst>
                                      </p:cBhvr>
                                      <p:rCtr x="0" y="14838"/>
                                    </p:animMotion>
                                  </p:childTnLst>
                                </p:cTn>
                              </p:par>
                              <p:par>
                                <p:cTn id="57" presetID="42" presetClass="path" presetSubtype="0" accel="50000" decel="50000" fill="hold" nodeType="withEffect">
                                  <p:stCondLst>
                                    <p:cond delay="0"/>
                                  </p:stCondLst>
                                  <p:childTnLst>
                                    <p:animMotion origin="layout" path="M -3.33333E-6 -4.07407E-6 L -3.33333E-6 0.29699 " pathEditMode="relative" rAng="0" ptsTypes="AA">
                                      <p:cBhvr>
                                        <p:cTn id="58" dur="2000" fill="hold"/>
                                        <p:tgtEl>
                                          <p:spTgt spid="249"/>
                                        </p:tgtEl>
                                        <p:attrNameLst>
                                          <p:attrName>ppt_x</p:attrName>
                                          <p:attrName>ppt_y</p:attrName>
                                        </p:attrNameLst>
                                      </p:cBhvr>
                                      <p:rCtr x="0" y="14838"/>
                                    </p:animMotion>
                                  </p:childTnLst>
                                </p:cTn>
                              </p:par>
                              <p:par>
                                <p:cTn id="59" presetID="42" presetClass="path" presetSubtype="0" accel="50000" decel="50000" fill="hold" nodeType="withEffect">
                                  <p:stCondLst>
                                    <p:cond delay="0"/>
                                  </p:stCondLst>
                                  <p:childTnLst>
                                    <p:animMotion origin="layout" path="M -3.33333E-6 -2.96296E-6 L -3.33333E-6 0.29699 " pathEditMode="relative" rAng="0" ptsTypes="AA">
                                      <p:cBhvr>
                                        <p:cTn id="60" dur="2000" fill="hold"/>
                                        <p:tgtEl>
                                          <p:spTgt spid="213"/>
                                        </p:tgtEl>
                                        <p:attrNameLst>
                                          <p:attrName>ppt_x</p:attrName>
                                          <p:attrName>ppt_y</p:attrName>
                                        </p:attrNameLst>
                                      </p:cBhvr>
                                      <p:rCtr x="0" y="14838"/>
                                    </p:animMotion>
                                  </p:childTnLst>
                                </p:cTn>
                              </p:par>
                              <p:par>
                                <p:cTn id="61" presetID="42" presetClass="path" presetSubtype="0" accel="50000" decel="50000" fill="hold" nodeType="withEffect">
                                  <p:stCondLst>
                                    <p:cond delay="0"/>
                                  </p:stCondLst>
                                  <p:childTnLst>
                                    <p:animMotion origin="layout" path="M -2.5E-6 -4.44444E-6 L 0.00139 0.29375 " pathEditMode="relative" rAng="0" ptsTypes="AA">
                                      <p:cBhvr>
                                        <p:cTn id="62" dur="2000" fill="hold"/>
                                        <p:tgtEl>
                                          <p:spTgt spid="238"/>
                                        </p:tgtEl>
                                        <p:attrNameLst>
                                          <p:attrName>ppt_x</p:attrName>
                                          <p:attrName>ppt_y</p:attrName>
                                        </p:attrNameLst>
                                      </p:cBhvr>
                                      <p:rCtr x="69" y="14676"/>
                                    </p:animMotion>
                                  </p:childTnLst>
                                </p:cTn>
                              </p:par>
                              <p:par>
                                <p:cTn id="63" presetID="42" presetClass="path" presetSubtype="0" accel="50000" decel="50000" fill="hold" grpId="0" nodeType="withEffect">
                                  <p:stCondLst>
                                    <p:cond delay="0"/>
                                  </p:stCondLst>
                                  <p:childTnLst>
                                    <p:animMotion origin="layout" path="M 5.55556E-7 1.48148E-6 L 5.55556E-7 0.29699 " pathEditMode="relative" rAng="0" ptsTypes="AA">
                                      <p:cBhvr>
                                        <p:cTn id="64" dur="2000" fill="hold"/>
                                        <p:tgtEl>
                                          <p:spTgt spid="130"/>
                                        </p:tgtEl>
                                        <p:attrNameLst>
                                          <p:attrName>ppt_x</p:attrName>
                                          <p:attrName>ppt_y</p:attrName>
                                        </p:attrNameLst>
                                      </p:cBhvr>
                                      <p:rCtr x="0" y="14838"/>
                                    </p:animMotion>
                                  </p:childTnLst>
                                </p:cTn>
                              </p:par>
                              <p:par>
                                <p:cTn id="65" presetID="42" presetClass="path" presetSubtype="0" accel="50000" decel="50000" fill="hold" grpId="0" nodeType="withEffect">
                                  <p:stCondLst>
                                    <p:cond delay="0"/>
                                  </p:stCondLst>
                                  <p:childTnLst>
                                    <p:animMotion origin="layout" path="M 1.66667E-6 7.40741E-7 L 1.66667E-6 0.15509 " pathEditMode="relative" rAng="0" ptsTypes="AA">
                                      <p:cBhvr>
                                        <p:cTn id="66" dur="2000" fill="hold"/>
                                        <p:tgtEl>
                                          <p:spTgt spid="131"/>
                                        </p:tgtEl>
                                        <p:attrNameLst>
                                          <p:attrName>ppt_x</p:attrName>
                                          <p:attrName>ppt_y</p:attrName>
                                        </p:attrNameLst>
                                      </p:cBhvr>
                                      <p:rCtr x="0" y="7755"/>
                                    </p:animMotion>
                                  </p:childTnLst>
                                </p:cTn>
                              </p:par>
                            </p:childTnLst>
                          </p:cTn>
                        </p:par>
                        <p:par>
                          <p:cTn id="67" fill="hold">
                            <p:stCondLst>
                              <p:cond delay="2000"/>
                            </p:stCondLst>
                            <p:childTnLst>
                              <p:par>
                                <p:cTn id="68" presetID="42" presetClass="entr" presetSubtype="0" fill="hold" grpId="0" nodeType="afterEffect">
                                  <p:stCondLst>
                                    <p:cond delay="0"/>
                                  </p:stCondLst>
                                  <p:childTnLst>
                                    <p:set>
                                      <p:cBhvr>
                                        <p:cTn id="69" dur="1" fill="hold">
                                          <p:stCondLst>
                                            <p:cond delay="0"/>
                                          </p:stCondLst>
                                        </p:cTn>
                                        <p:tgtEl>
                                          <p:spTgt spid="266"/>
                                        </p:tgtEl>
                                        <p:attrNameLst>
                                          <p:attrName>style.visibility</p:attrName>
                                        </p:attrNameLst>
                                      </p:cBhvr>
                                      <p:to>
                                        <p:strVal val="visible"/>
                                      </p:to>
                                    </p:set>
                                    <p:animEffect transition="in" filter="fade">
                                      <p:cBhvr>
                                        <p:cTn id="70" dur="1000"/>
                                        <p:tgtEl>
                                          <p:spTgt spid="266"/>
                                        </p:tgtEl>
                                      </p:cBhvr>
                                    </p:animEffect>
                                    <p:anim calcmode="lin" valueType="num">
                                      <p:cBhvr>
                                        <p:cTn id="71" dur="1000" fill="hold"/>
                                        <p:tgtEl>
                                          <p:spTgt spid="266"/>
                                        </p:tgtEl>
                                        <p:attrNameLst>
                                          <p:attrName>ppt_x</p:attrName>
                                        </p:attrNameLst>
                                      </p:cBhvr>
                                      <p:tavLst>
                                        <p:tav tm="0">
                                          <p:val>
                                            <p:strVal val="#ppt_x"/>
                                          </p:val>
                                        </p:tav>
                                        <p:tav tm="100000">
                                          <p:val>
                                            <p:strVal val="#ppt_x"/>
                                          </p:val>
                                        </p:tav>
                                      </p:tavLst>
                                    </p:anim>
                                    <p:anim calcmode="lin" valueType="num">
                                      <p:cBhvr>
                                        <p:cTn id="72" dur="1000" fill="hold"/>
                                        <p:tgtEl>
                                          <p:spTgt spid="26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8"/>
                                        </p:tgtEl>
                                        <p:attrNameLst>
                                          <p:attrName>style.visibility</p:attrName>
                                        </p:attrNameLst>
                                      </p:cBhvr>
                                      <p:to>
                                        <p:strVal val="visible"/>
                                      </p:to>
                                    </p:set>
                                    <p:animEffect transition="in" filter="fade">
                                      <p:cBhvr>
                                        <p:cTn id="75" dur="1000"/>
                                        <p:tgtEl>
                                          <p:spTgt spid="268"/>
                                        </p:tgtEl>
                                      </p:cBhvr>
                                    </p:animEffect>
                                    <p:anim calcmode="lin" valueType="num">
                                      <p:cBhvr>
                                        <p:cTn id="76" dur="1000" fill="hold"/>
                                        <p:tgtEl>
                                          <p:spTgt spid="268"/>
                                        </p:tgtEl>
                                        <p:attrNameLst>
                                          <p:attrName>ppt_x</p:attrName>
                                        </p:attrNameLst>
                                      </p:cBhvr>
                                      <p:tavLst>
                                        <p:tav tm="0">
                                          <p:val>
                                            <p:strVal val="#ppt_x"/>
                                          </p:val>
                                        </p:tav>
                                        <p:tav tm="100000">
                                          <p:val>
                                            <p:strVal val="#ppt_x"/>
                                          </p:val>
                                        </p:tav>
                                      </p:tavLst>
                                    </p:anim>
                                    <p:anim calcmode="lin" valueType="num">
                                      <p:cBhvr>
                                        <p:cTn id="77" dur="1000" fill="hold"/>
                                        <p:tgtEl>
                                          <p:spTgt spid="268"/>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69"/>
                                        </p:tgtEl>
                                        <p:attrNameLst>
                                          <p:attrName>style.visibility</p:attrName>
                                        </p:attrNameLst>
                                      </p:cBhvr>
                                      <p:to>
                                        <p:strVal val="visible"/>
                                      </p:to>
                                    </p:set>
                                    <p:animEffect transition="in" filter="fade">
                                      <p:cBhvr>
                                        <p:cTn id="80" dur="1000"/>
                                        <p:tgtEl>
                                          <p:spTgt spid="269"/>
                                        </p:tgtEl>
                                      </p:cBhvr>
                                    </p:animEffect>
                                    <p:anim calcmode="lin" valueType="num">
                                      <p:cBhvr>
                                        <p:cTn id="81" dur="1000" fill="hold"/>
                                        <p:tgtEl>
                                          <p:spTgt spid="269"/>
                                        </p:tgtEl>
                                        <p:attrNameLst>
                                          <p:attrName>ppt_x</p:attrName>
                                        </p:attrNameLst>
                                      </p:cBhvr>
                                      <p:tavLst>
                                        <p:tav tm="0">
                                          <p:val>
                                            <p:strVal val="#ppt_x"/>
                                          </p:val>
                                        </p:tav>
                                        <p:tav tm="100000">
                                          <p:val>
                                            <p:strVal val="#ppt_x"/>
                                          </p:val>
                                        </p:tav>
                                      </p:tavLst>
                                    </p:anim>
                                    <p:anim calcmode="lin" valueType="num">
                                      <p:cBhvr>
                                        <p:cTn id="82" dur="1000" fill="hold"/>
                                        <p:tgtEl>
                                          <p:spTgt spid="26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71"/>
                                        </p:tgtEl>
                                        <p:attrNameLst>
                                          <p:attrName>style.visibility</p:attrName>
                                        </p:attrNameLst>
                                      </p:cBhvr>
                                      <p:to>
                                        <p:strVal val="visible"/>
                                      </p:to>
                                    </p:set>
                                    <p:animEffect transition="in" filter="fade">
                                      <p:cBhvr>
                                        <p:cTn id="85" dur="1000"/>
                                        <p:tgtEl>
                                          <p:spTgt spid="271"/>
                                        </p:tgtEl>
                                      </p:cBhvr>
                                    </p:animEffect>
                                    <p:anim calcmode="lin" valueType="num">
                                      <p:cBhvr>
                                        <p:cTn id="86" dur="1000" fill="hold"/>
                                        <p:tgtEl>
                                          <p:spTgt spid="271"/>
                                        </p:tgtEl>
                                        <p:attrNameLst>
                                          <p:attrName>ppt_x</p:attrName>
                                        </p:attrNameLst>
                                      </p:cBhvr>
                                      <p:tavLst>
                                        <p:tav tm="0">
                                          <p:val>
                                            <p:strVal val="#ppt_x"/>
                                          </p:val>
                                        </p:tav>
                                        <p:tav tm="100000">
                                          <p:val>
                                            <p:strVal val="#ppt_x"/>
                                          </p:val>
                                        </p:tav>
                                      </p:tavLst>
                                    </p:anim>
                                    <p:anim calcmode="lin" valueType="num">
                                      <p:cBhvr>
                                        <p:cTn id="87" dur="1000" fill="hold"/>
                                        <p:tgtEl>
                                          <p:spTgt spid="27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72"/>
                                        </p:tgtEl>
                                        <p:attrNameLst>
                                          <p:attrName>style.visibility</p:attrName>
                                        </p:attrNameLst>
                                      </p:cBhvr>
                                      <p:to>
                                        <p:strVal val="visible"/>
                                      </p:to>
                                    </p:set>
                                    <p:animEffect transition="in" filter="fade">
                                      <p:cBhvr>
                                        <p:cTn id="90" dur="1000"/>
                                        <p:tgtEl>
                                          <p:spTgt spid="272"/>
                                        </p:tgtEl>
                                      </p:cBhvr>
                                    </p:animEffect>
                                    <p:anim calcmode="lin" valueType="num">
                                      <p:cBhvr>
                                        <p:cTn id="91" dur="1000" fill="hold"/>
                                        <p:tgtEl>
                                          <p:spTgt spid="272"/>
                                        </p:tgtEl>
                                        <p:attrNameLst>
                                          <p:attrName>ppt_x</p:attrName>
                                        </p:attrNameLst>
                                      </p:cBhvr>
                                      <p:tavLst>
                                        <p:tav tm="0">
                                          <p:val>
                                            <p:strVal val="#ppt_x"/>
                                          </p:val>
                                        </p:tav>
                                        <p:tav tm="100000">
                                          <p:val>
                                            <p:strVal val="#ppt_x"/>
                                          </p:val>
                                        </p:tav>
                                      </p:tavLst>
                                    </p:anim>
                                    <p:anim calcmode="lin" valueType="num">
                                      <p:cBhvr>
                                        <p:cTn id="92" dur="1000" fill="hold"/>
                                        <p:tgtEl>
                                          <p:spTgt spid="272"/>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74"/>
                                        </p:tgtEl>
                                        <p:attrNameLst>
                                          <p:attrName>style.visibility</p:attrName>
                                        </p:attrNameLst>
                                      </p:cBhvr>
                                      <p:to>
                                        <p:strVal val="visible"/>
                                      </p:to>
                                    </p:set>
                                    <p:animEffect transition="in" filter="fade">
                                      <p:cBhvr>
                                        <p:cTn id="95" dur="1000"/>
                                        <p:tgtEl>
                                          <p:spTgt spid="274"/>
                                        </p:tgtEl>
                                      </p:cBhvr>
                                    </p:animEffect>
                                    <p:anim calcmode="lin" valueType="num">
                                      <p:cBhvr>
                                        <p:cTn id="96" dur="1000" fill="hold"/>
                                        <p:tgtEl>
                                          <p:spTgt spid="274"/>
                                        </p:tgtEl>
                                        <p:attrNameLst>
                                          <p:attrName>ppt_x</p:attrName>
                                        </p:attrNameLst>
                                      </p:cBhvr>
                                      <p:tavLst>
                                        <p:tav tm="0">
                                          <p:val>
                                            <p:strVal val="#ppt_x"/>
                                          </p:val>
                                        </p:tav>
                                        <p:tav tm="100000">
                                          <p:val>
                                            <p:strVal val="#ppt_x"/>
                                          </p:val>
                                        </p:tav>
                                      </p:tavLst>
                                    </p:anim>
                                    <p:anim calcmode="lin" valueType="num">
                                      <p:cBhvr>
                                        <p:cTn id="97" dur="1000" fill="hold"/>
                                        <p:tgtEl>
                                          <p:spTgt spid="274"/>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75"/>
                                        </p:tgtEl>
                                        <p:attrNameLst>
                                          <p:attrName>style.visibility</p:attrName>
                                        </p:attrNameLst>
                                      </p:cBhvr>
                                      <p:to>
                                        <p:strVal val="visible"/>
                                      </p:to>
                                    </p:set>
                                    <p:animEffect transition="in" filter="fade">
                                      <p:cBhvr>
                                        <p:cTn id="100" dur="1000"/>
                                        <p:tgtEl>
                                          <p:spTgt spid="275"/>
                                        </p:tgtEl>
                                      </p:cBhvr>
                                    </p:animEffect>
                                    <p:anim calcmode="lin" valueType="num">
                                      <p:cBhvr>
                                        <p:cTn id="101" dur="1000" fill="hold"/>
                                        <p:tgtEl>
                                          <p:spTgt spid="275"/>
                                        </p:tgtEl>
                                        <p:attrNameLst>
                                          <p:attrName>ppt_x</p:attrName>
                                        </p:attrNameLst>
                                      </p:cBhvr>
                                      <p:tavLst>
                                        <p:tav tm="0">
                                          <p:val>
                                            <p:strVal val="#ppt_x"/>
                                          </p:val>
                                        </p:tav>
                                        <p:tav tm="100000">
                                          <p:val>
                                            <p:strVal val="#ppt_x"/>
                                          </p:val>
                                        </p:tav>
                                      </p:tavLst>
                                    </p:anim>
                                    <p:anim calcmode="lin" valueType="num">
                                      <p:cBhvr>
                                        <p:cTn id="102" dur="1000" fill="hold"/>
                                        <p:tgtEl>
                                          <p:spTgt spid="27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276"/>
                                        </p:tgtEl>
                                        <p:attrNameLst>
                                          <p:attrName>style.visibility</p:attrName>
                                        </p:attrNameLst>
                                      </p:cBhvr>
                                      <p:to>
                                        <p:strVal val="visible"/>
                                      </p:to>
                                    </p:set>
                                    <p:animEffect transition="in" filter="fade">
                                      <p:cBhvr>
                                        <p:cTn id="105" dur="1000"/>
                                        <p:tgtEl>
                                          <p:spTgt spid="276"/>
                                        </p:tgtEl>
                                      </p:cBhvr>
                                    </p:animEffect>
                                    <p:anim calcmode="lin" valueType="num">
                                      <p:cBhvr>
                                        <p:cTn id="106" dur="1000" fill="hold"/>
                                        <p:tgtEl>
                                          <p:spTgt spid="276"/>
                                        </p:tgtEl>
                                        <p:attrNameLst>
                                          <p:attrName>ppt_x</p:attrName>
                                        </p:attrNameLst>
                                      </p:cBhvr>
                                      <p:tavLst>
                                        <p:tav tm="0">
                                          <p:val>
                                            <p:strVal val="#ppt_x"/>
                                          </p:val>
                                        </p:tav>
                                        <p:tav tm="100000">
                                          <p:val>
                                            <p:strVal val="#ppt_x"/>
                                          </p:val>
                                        </p:tav>
                                      </p:tavLst>
                                    </p:anim>
                                    <p:anim calcmode="lin" valueType="num">
                                      <p:cBhvr>
                                        <p:cTn id="107" dur="1000" fill="hold"/>
                                        <p:tgtEl>
                                          <p:spTgt spid="27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77"/>
                                        </p:tgtEl>
                                        <p:attrNameLst>
                                          <p:attrName>style.visibility</p:attrName>
                                        </p:attrNameLst>
                                      </p:cBhvr>
                                      <p:to>
                                        <p:strVal val="visible"/>
                                      </p:to>
                                    </p:set>
                                    <p:animEffect transition="in" filter="fade">
                                      <p:cBhvr>
                                        <p:cTn id="110" dur="1000"/>
                                        <p:tgtEl>
                                          <p:spTgt spid="277"/>
                                        </p:tgtEl>
                                      </p:cBhvr>
                                    </p:animEffect>
                                    <p:anim calcmode="lin" valueType="num">
                                      <p:cBhvr>
                                        <p:cTn id="111" dur="1000" fill="hold"/>
                                        <p:tgtEl>
                                          <p:spTgt spid="277"/>
                                        </p:tgtEl>
                                        <p:attrNameLst>
                                          <p:attrName>ppt_x</p:attrName>
                                        </p:attrNameLst>
                                      </p:cBhvr>
                                      <p:tavLst>
                                        <p:tav tm="0">
                                          <p:val>
                                            <p:strVal val="#ppt_x"/>
                                          </p:val>
                                        </p:tav>
                                        <p:tav tm="100000">
                                          <p:val>
                                            <p:strVal val="#ppt_x"/>
                                          </p:val>
                                        </p:tav>
                                      </p:tavLst>
                                    </p:anim>
                                    <p:anim calcmode="lin" valueType="num">
                                      <p:cBhvr>
                                        <p:cTn id="112" dur="1000" fill="hold"/>
                                        <p:tgtEl>
                                          <p:spTgt spid="27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278"/>
                                        </p:tgtEl>
                                        <p:attrNameLst>
                                          <p:attrName>style.visibility</p:attrName>
                                        </p:attrNameLst>
                                      </p:cBhvr>
                                      <p:to>
                                        <p:strVal val="visible"/>
                                      </p:to>
                                    </p:set>
                                    <p:animEffect transition="in" filter="fade">
                                      <p:cBhvr>
                                        <p:cTn id="115" dur="1000"/>
                                        <p:tgtEl>
                                          <p:spTgt spid="278"/>
                                        </p:tgtEl>
                                      </p:cBhvr>
                                    </p:animEffect>
                                    <p:anim calcmode="lin" valueType="num">
                                      <p:cBhvr>
                                        <p:cTn id="116" dur="1000" fill="hold"/>
                                        <p:tgtEl>
                                          <p:spTgt spid="278"/>
                                        </p:tgtEl>
                                        <p:attrNameLst>
                                          <p:attrName>ppt_x</p:attrName>
                                        </p:attrNameLst>
                                      </p:cBhvr>
                                      <p:tavLst>
                                        <p:tav tm="0">
                                          <p:val>
                                            <p:strVal val="#ppt_x"/>
                                          </p:val>
                                        </p:tav>
                                        <p:tav tm="100000">
                                          <p:val>
                                            <p:strVal val="#ppt_x"/>
                                          </p:val>
                                        </p:tav>
                                      </p:tavLst>
                                    </p:anim>
                                    <p:anim calcmode="lin" valueType="num">
                                      <p:cBhvr>
                                        <p:cTn id="117" dur="1000" fill="hold"/>
                                        <p:tgtEl>
                                          <p:spTgt spid="278"/>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279"/>
                                        </p:tgtEl>
                                        <p:attrNameLst>
                                          <p:attrName>style.visibility</p:attrName>
                                        </p:attrNameLst>
                                      </p:cBhvr>
                                      <p:to>
                                        <p:strVal val="visible"/>
                                      </p:to>
                                    </p:set>
                                    <p:animEffect transition="in" filter="fade">
                                      <p:cBhvr>
                                        <p:cTn id="120" dur="1000"/>
                                        <p:tgtEl>
                                          <p:spTgt spid="279"/>
                                        </p:tgtEl>
                                      </p:cBhvr>
                                    </p:animEffect>
                                    <p:anim calcmode="lin" valueType="num">
                                      <p:cBhvr>
                                        <p:cTn id="121" dur="1000" fill="hold"/>
                                        <p:tgtEl>
                                          <p:spTgt spid="279"/>
                                        </p:tgtEl>
                                        <p:attrNameLst>
                                          <p:attrName>ppt_x</p:attrName>
                                        </p:attrNameLst>
                                      </p:cBhvr>
                                      <p:tavLst>
                                        <p:tav tm="0">
                                          <p:val>
                                            <p:strVal val="#ppt_x"/>
                                          </p:val>
                                        </p:tav>
                                        <p:tav tm="100000">
                                          <p:val>
                                            <p:strVal val="#ppt_x"/>
                                          </p:val>
                                        </p:tav>
                                      </p:tavLst>
                                    </p:anim>
                                    <p:anim calcmode="lin" valueType="num">
                                      <p:cBhvr>
                                        <p:cTn id="122" dur="1000" fill="hold"/>
                                        <p:tgtEl>
                                          <p:spTgt spid="279"/>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280"/>
                                        </p:tgtEl>
                                        <p:attrNameLst>
                                          <p:attrName>style.visibility</p:attrName>
                                        </p:attrNameLst>
                                      </p:cBhvr>
                                      <p:to>
                                        <p:strVal val="visible"/>
                                      </p:to>
                                    </p:set>
                                    <p:animEffect transition="in" filter="fade">
                                      <p:cBhvr>
                                        <p:cTn id="125" dur="1000"/>
                                        <p:tgtEl>
                                          <p:spTgt spid="280"/>
                                        </p:tgtEl>
                                      </p:cBhvr>
                                    </p:animEffect>
                                    <p:anim calcmode="lin" valueType="num">
                                      <p:cBhvr>
                                        <p:cTn id="126" dur="1000" fill="hold"/>
                                        <p:tgtEl>
                                          <p:spTgt spid="280"/>
                                        </p:tgtEl>
                                        <p:attrNameLst>
                                          <p:attrName>ppt_x</p:attrName>
                                        </p:attrNameLst>
                                      </p:cBhvr>
                                      <p:tavLst>
                                        <p:tav tm="0">
                                          <p:val>
                                            <p:strVal val="#ppt_x"/>
                                          </p:val>
                                        </p:tav>
                                        <p:tav tm="100000">
                                          <p:val>
                                            <p:strVal val="#ppt_x"/>
                                          </p:val>
                                        </p:tav>
                                      </p:tavLst>
                                    </p:anim>
                                    <p:anim calcmode="lin" valueType="num">
                                      <p:cBhvr>
                                        <p:cTn id="127" dur="1000" fill="hold"/>
                                        <p:tgtEl>
                                          <p:spTgt spid="280"/>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281"/>
                                        </p:tgtEl>
                                        <p:attrNameLst>
                                          <p:attrName>style.visibility</p:attrName>
                                        </p:attrNameLst>
                                      </p:cBhvr>
                                      <p:to>
                                        <p:strVal val="visible"/>
                                      </p:to>
                                    </p:set>
                                    <p:animEffect transition="in" filter="fade">
                                      <p:cBhvr>
                                        <p:cTn id="130" dur="1000"/>
                                        <p:tgtEl>
                                          <p:spTgt spid="281"/>
                                        </p:tgtEl>
                                      </p:cBhvr>
                                    </p:animEffect>
                                    <p:anim calcmode="lin" valueType="num">
                                      <p:cBhvr>
                                        <p:cTn id="131" dur="1000" fill="hold"/>
                                        <p:tgtEl>
                                          <p:spTgt spid="281"/>
                                        </p:tgtEl>
                                        <p:attrNameLst>
                                          <p:attrName>ppt_x</p:attrName>
                                        </p:attrNameLst>
                                      </p:cBhvr>
                                      <p:tavLst>
                                        <p:tav tm="0">
                                          <p:val>
                                            <p:strVal val="#ppt_x"/>
                                          </p:val>
                                        </p:tav>
                                        <p:tav tm="100000">
                                          <p:val>
                                            <p:strVal val="#ppt_x"/>
                                          </p:val>
                                        </p:tav>
                                      </p:tavLst>
                                    </p:anim>
                                    <p:anim calcmode="lin" valueType="num">
                                      <p:cBhvr>
                                        <p:cTn id="132" dur="1000" fill="hold"/>
                                        <p:tgtEl>
                                          <p:spTgt spid="281"/>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282"/>
                                        </p:tgtEl>
                                        <p:attrNameLst>
                                          <p:attrName>style.visibility</p:attrName>
                                        </p:attrNameLst>
                                      </p:cBhvr>
                                      <p:to>
                                        <p:strVal val="visible"/>
                                      </p:to>
                                    </p:set>
                                    <p:animEffect transition="in" filter="fade">
                                      <p:cBhvr>
                                        <p:cTn id="135" dur="1000"/>
                                        <p:tgtEl>
                                          <p:spTgt spid="282"/>
                                        </p:tgtEl>
                                      </p:cBhvr>
                                    </p:animEffect>
                                    <p:anim calcmode="lin" valueType="num">
                                      <p:cBhvr>
                                        <p:cTn id="136" dur="1000" fill="hold"/>
                                        <p:tgtEl>
                                          <p:spTgt spid="282"/>
                                        </p:tgtEl>
                                        <p:attrNameLst>
                                          <p:attrName>ppt_x</p:attrName>
                                        </p:attrNameLst>
                                      </p:cBhvr>
                                      <p:tavLst>
                                        <p:tav tm="0">
                                          <p:val>
                                            <p:strVal val="#ppt_x"/>
                                          </p:val>
                                        </p:tav>
                                        <p:tav tm="100000">
                                          <p:val>
                                            <p:strVal val="#ppt_x"/>
                                          </p:val>
                                        </p:tav>
                                      </p:tavLst>
                                    </p:anim>
                                    <p:anim calcmode="lin" valueType="num">
                                      <p:cBhvr>
                                        <p:cTn id="137" dur="1000" fill="hold"/>
                                        <p:tgtEl>
                                          <p:spTgt spid="282"/>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83"/>
                                        </p:tgtEl>
                                        <p:attrNameLst>
                                          <p:attrName>style.visibility</p:attrName>
                                        </p:attrNameLst>
                                      </p:cBhvr>
                                      <p:to>
                                        <p:strVal val="visible"/>
                                      </p:to>
                                    </p:set>
                                    <p:animEffect transition="in" filter="fade">
                                      <p:cBhvr>
                                        <p:cTn id="140" dur="1000"/>
                                        <p:tgtEl>
                                          <p:spTgt spid="283"/>
                                        </p:tgtEl>
                                      </p:cBhvr>
                                    </p:animEffect>
                                    <p:anim calcmode="lin" valueType="num">
                                      <p:cBhvr>
                                        <p:cTn id="141" dur="1000" fill="hold"/>
                                        <p:tgtEl>
                                          <p:spTgt spid="283"/>
                                        </p:tgtEl>
                                        <p:attrNameLst>
                                          <p:attrName>ppt_x</p:attrName>
                                        </p:attrNameLst>
                                      </p:cBhvr>
                                      <p:tavLst>
                                        <p:tav tm="0">
                                          <p:val>
                                            <p:strVal val="#ppt_x"/>
                                          </p:val>
                                        </p:tav>
                                        <p:tav tm="100000">
                                          <p:val>
                                            <p:strVal val="#ppt_x"/>
                                          </p:val>
                                        </p:tav>
                                      </p:tavLst>
                                    </p:anim>
                                    <p:anim calcmode="lin" valueType="num">
                                      <p:cBhvr>
                                        <p:cTn id="142" dur="1000" fill="hold"/>
                                        <p:tgtEl>
                                          <p:spTgt spid="283"/>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284"/>
                                        </p:tgtEl>
                                        <p:attrNameLst>
                                          <p:attrName>style.visibility</p:attrName>
                                        </p:attrNameLst>
                                      </p:cBhvr>
                                      <p:to>
                                        <p:strVal val="visible"/>
                                      </p:to>
                                    </p:set>
                                    <p:animEffect transition="in" filter="fade">
                                      <p:cBhvr>
                                        <p:cTn id="145" dur="1000"/>
                                        <p:tgtEl>
                                          <p:spTgt spid="284"/>
                                        </p:tgtEl>
                                      </p:cBhvr>
                                    </p:animEffect>
                                    <p:anim calcmode="lin" valueType="num">
                                      <p:cBhvr>
                                        <p:cTn id="146" dur="1000" fill="hold"/>
                                        <p:tgtEl>
                                          <p:spTgt spid="284"/>
                                        </p:tgtEl>
                                        <p:attrNameLst>
                                          <p:attrName>ppt_x</p:attrName>
                                        </p:attrNameLst>
                                      </p:cBhvr>
                                      <p:tavLst>
                                        <p:tav tm="0">
                                          <p:val>
                                            <p:strVal val="#ppt_x"/>
                                          </p:val>
                                        </p:tav>
                                        <p:tav tm="100000">
                                          <p:val>
                                            <p:strVal val="#ppt_x"/>
                                          </p:val>
                                        </p:tav>
                                      </p:tavLst>
                                    </p:anim>
                                    <p:anim calcmode="lin" valueType="num">
                                      <p:cBhvr>
                                        <p:cTn id="147" dur="1000" fill="hold"/>
                                        <p:tgtEl>
                                          <p:spTgt spid="284"/>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285"/>
                                        </p:tgtEl>
                                        <p:attrNameLst>
                                          <p:attrName>style.visibility</p:attrName>
                                        </p:attrNameLst>
                                      </p:cBhvr>
                                      <p:to>
                                        <p:strVal val="visible"/>
                                      </p:to>
                                    </p:set>
                                    <p:animEffect transition="in" filter="fade">
                                      <p:cBhvr>
                                        <p:cTn id="150" dur="1000"/>
                                        <p:tgtEl>
                                          <p:spTgt spid="285"/>
                                        </p:tgtEl>
                                      </p:cBhvr>
                                    </p:animEffect>
                                    <p:anim calcmode="lin" valueType="num">
                                      <p:cBhvr>
                                        <p:cTn id="151" dur="1000" fill="hold"/>
                                        <p:tgtEl>
                                          <p:spTgt spid="285"/>
                                        </p:tgtEl>
                                        <p:attrNameLst>
                                          <p:attrName>ppt_x</p:attrName>
                                        </p:attrNameLst>
                                      </p:cBhvr>
                                      <p:tavLst>
                                        <p:tav tm="0">
                                          <p:val>
                                            <p:strVal val="#ppt_x"/>
                                          </p:val>
                                        </p:tav>
                                        <p:tav tm="100000">
                                          <p:val>
                                            <p:strVal val="#ppt_x"/>
                                          </p:val>
                                        </p:tav>
                                      </p:tavLst>
                                    </p:anim>
                                    <p:anim calcmode="lin" valueType="num">
                                      <p:cBhvr>
                                        <p:cTn id="152" dur="1000" fill="hold"/>
                                        <p:tgtEl>
                                          <p:spTgt spid="285"/>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286"/>
                                        </p:tgtEl>
                                        <p:attrNameLst>
                                          <p:attrName>style.visibility</p:attrName>
                                        </p:attrNameLst>
                                      </p:cBhvr>
                                      <p:to>
                                        <p:strVal val="visible"/>
                                      </p:to>
                                    </p:set>
                                    <p:animEffect transition="in" filter="fade">
                                      <p:cBhvr>
                                        <p:cTn id="155" dur="1000"/>
                                        <p:tgtEl>
                                          <p:spTgt spid="286"/>
                                        </p:tgtEl>
                                      </p:cBhvr>
                                    </p:animEffect>
                                    <p:anim calcmode="lin" valueType="num">
                                      <p:cBhvr>
                                        <p:cTn id="156" dur="1000" fill="hold"/>
                                        <p:tgtEl>
                                          <p:spTgt spid="286"/>
                                        </p:tgtEl>
                                        <p:attrNameLst>
                                          <p:attrName>ppt_x</p:attrName>
                                        </p:attrNameLst>
                                      </p:cBhvr>
                                      <p:tavLst>
                                        <p:tav tm="0">
                                          <p:val>
                                            <p:strVal val="#ppt_x"/>
                                          </p:val>
                                        </p:tav>
                                        <p:tav tm="100000">
                                          <p:val>
                                            <p:strVal val="#ppt_x"/>
                                          </p:val>
                                        </p:tav>
                                      </p:tavLst>
                                    </p:anim>
                                    <p:anim calcmode="lin" valueType="num">
                                      <p:cBhvr>
                                        <p:cTn id="157" dur="1000" fill="hold"/>
                                        <p:tgtEl>
                                          <p:spTgt spid="286"/>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287"/>
                                        </p:tgtEl>
                                        <p:attrNameLst>
                                          <p:attrName>style.visibility</p:attrName>
                                        </p:attrNameLst>
                                      </p:cBhvr>
                                      <p:to>
                                        <p:strVal val="visible"/>
                                      </p:to>
                                    </p:set>
                                    <p:animEffect transition="in" filter="fade">
                                      <p:cBhvr>
                                        <p:cTn id="160" dur="1000"/>
                                        <p:tgtEl>
                                          <p:spTgt spid="287"/>
                                        </p:tgtEl>
                                      </p:cBhvr>
                                    </p:animEffect>
                                    <p:anim calcmode="lin" valueType="num">
                                      <p:cBhvr>
                                        <p:cTn id="161" dur="1000" fill="hold"/>
                                        <p:tgtEl>
                                          <p:spTgt spid="287"/>
                                        </p:tgtEl>
                                        <p:attrNameLst>
                                          <p:attrName>ppt_x</p:attrName>
                                        </p:attrNameLst>
                                      </p:cBhvr>
                                      <p:tavLst>
                                        <p:tav tm="0">
                                          <p:val>
                                            <p:strVal val="#ppt_x"/>
                                          </p:val>
                                        </p:tav>
                                        <p:tav tm="100000">
                                          <p:val>
                                            <p:strVal val="#ppt_x"/>
                                          </p:val>
                                        </p:tav>
                                      </p:tavLst>
                                    </p:anim>
                                    <p:anim calcmode="lin" valueType="num">
                                      <p:cBhvr>
                                        <p:cTn id="162" dur="1000" fill="hold"/>
                                        <p:tgtEl>
                                          <p:spTgt spid="287"/>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288"/>
                                        </p:tgtEl>
                                        <p:attrNameLst>
                                          <p:attrName>style.visibility</p:attrName>
                                        </p:attrNameLst>
                                      </p:cBhvr>
                                      <p:to>
                                        <p:strVal val="visible"/>
                                      </p:to>
                                    </p:set>
                                    <p:animEffect transition="in" filter="fade">
                                      <p:cBhvr>
                                        <p:cTn id="165" dur="1000"/>
                                        <p:tgtEl>
                                          <p:spTgt spid="288"/>
                                        </p:tgtEl>
                                      </p:cBhvr>
                                    </p:animEffect>
                                    <p:anim calcmode="lin" valueType="num">
                                      <p:cBhvr>
                                        <p:cTn id="166" dur="1000" fill="hold"/>
                                        <p:tgtEl>
                                          <p:spTgt spid="288"/>
                                        </p:tgtEl>
                                        <p:attrNameLst>
                                          <p:attrName>ppt_x</p:attrName>
                                        </p:attrNameLst>
                                      </p:cBhvr>
                                      <p:tavLst>
                                        <p:tav tm="0">
                                          <p:val>
                                            <p:strVal val="#ppt_x"/>
                                          </p:val>
                                        </p:tav>
                                        <p:tav tm="100000">
                                          <p:val>
                                            <p:strVal val="#ppt_x"/>
                                          </p:val>
                                        </p:tav>
                                      </p:tavLst>
                                    </p:anim>
                                    <p:anim calcmode="lin" valueType="num">
                                      <p:cBhvr>
                                        <p:cTn id="167" dur="1000" fill="hold"/>
                                        <p:tgtEl>
                                          <p:spTgt spid="288"/>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289"/>
                                        </p:tgtEl>
                                        <p:attrNameLst>
                                          <p:attrName>style.visibility</p:attrName>
                                        </p:attrNameLst>
                                      </p:cBhvr>
                                      <p:to>
                                        <p:strVal val="visible"/>
                                      </p:to>
                                    </p:set>
                                    <p:animEffect transition="in" filter="fade">
                                      <p:cBhvr>
                                        <p:cTn id="170" dur="1000"/>
                                        <p:tgtEl>
                                          <p:spTgt spid="289"/>
                                        </p:tgtEl>
                                      </p:cBhvr>
                                    </p:animEffect>
                                    <p:anim calcmode="lin" valueType="num">
                                      <p:cBhvr>
                                        <p:cTn id="171" dur="1000" fill="hold"/>
                                        <p:tgtEl>
                                          <p:spTgt spid="289"/>
                                        </p:tgtEl>
                                        <p:attrNameLst>
                                          <p:attrName>ppt_x</p:attrName>
                                        </p:attrNameLst>
                                      </p:cBhvr>
                                      <p:tavLst>
                                        <p:tav tm="0">
                                          <p:val>
                                            <p:strVal val="#ppt_x"/>
                                          </p:val>
                                        </p:tav>
                                        <p:tav tm="100000">
                                          <p:val>
                                            <p:strVal val="#ppt_x"/>
                                          </p:val>
                                        </p:tav>
                                      </p:tavLst>
                                    </p:anim>
                                    <p:anim calcmode="lin" valueType="num">
                                      <p:cBhvr>
                                        <p:cTn id="172" dur="1000" fill="hold"/>
                                        <p:tgtEl>
                                          <p:spTgt spid="289"/>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290"/>
                                        </p:tgtEl>
                                        <p:attrNameLst>
                                          <p:attrName>style.visibility</p:attrName>
                                        </p:attrNameLst>
                                      </p:cBhvr>
                                      <p:to>
                                        <p:strVal val="visible"/>
                                      </p:to>
                                    </p:set>
                                    <p:animEffect transition="in" filter="fade">
                                      <p:cBhvr>
                                        <p:cTn id="175" dur="1000"/>
                                        <p:tgtEl>
                                          <p:spTgt spid="290"/>
                                        </p:tgtEl>
                                      </p:cBhvr>
                                    </p:animEffect>
                                    <p:anim calcmode="lin" valueType="num">
                                      <p:cBhvr>
                                        <p:cTn id="176" dur="1000" fill="hold"/>
                                        <p:tgtEl>
                                          <p:spTgt spid="290"/>
                                        </p:tgtEl>
                                        <p:attrNameLst>
                                          <p:attrName>ppt_x</p:attrName>
                                        </p:attrNameLst>
                                      </p:cBhvr>
                                      <p:tavLst>
                                        <p:tav tm="0">
                                          <p:val>
                                            <p:strVal val="#ppt_x"/>
                                          </p:val>
                                        </p:tav>
                                        <p:tav tm="100000">
                                          <p:val>
                                            <p:strVal val="#ppt_x"/>
                                          </p:val>
                                        </p:tav>
                                      </p:tavLst>
                                    </p:anim>
                                    <p:anim calcmode="lin" valueType="num">
                                      <p:cBhvr>
                                        <p:cTn id="177" dur="1000" fill="hold"/>
                                        <p:tgtEl>
                                          <p:spTgt spid="290"/>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291"/>
                                        </p:tgtEl>
                                        <p:attrNameLst>
                                          <p:attrName>style.visibility</p:attrName>
                                        </p:attrNameLst>
                                      </p:cBhvr>
                                      <p:to>
                                        <p:strVal val="visible"/>
                                      </p:to>
                                    </p:set>
                                    <p:animEffect transition="in" filter="fade">
                                      <p:cBhvr>
                                        <p:cTn id="180" dur="1000"/>
                                        <p:tgtEl>
                                          <p:spTgt spid="291"/>
                                        </p:tgtEl>
                                      </p:cBhvr>
                                    </p:animEffect>
                                    <p:anim calcmode="lin" valueType="num">
                                      <p:cBhvr>
                                        <p:cTn id="181" dur="1000" fill="hold"/>
                                        <p:tgtEl>
                                          <p:spTgt spid="291"/>
                                        </p:tgtEl>
                                        <p:attrNameLst>
                                          <p:attrName>ppt_x</p:attrName>
                                        </p:attrNameLst>
                                      </p:cBhvr>
                                      <p:tavLst>
                                        <p:tav tm="0">
                                          <p:val>
                                            <p:strVal val="#ppt_x"/>
                                          </p:val>
                                        </p:tav>
                                        <p:tav tm="100000">
                                          <p:val>
                                            <p:strVal val="#ppt_x"/>
                                          </p:val>
                                        </p:tav>
                                      </p:tavLst>
                                    </p:anim>
                                    <p:anim calcmode="lin" valueType="num">
                                      <p:cBhvr>
                                        <p:cTn id="182" dur="1000" fill="hold"/>
                                        <p:tgtEl>
                                          <p:spTgt spid="291"/>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292"/>
                                        </p:tgtEl>
                                        <p:attrNameLst>
                                          <p:attrName>style.visibility</p:attrName>
                                        </p:attrNameLst>
                                      </p:cBhvr>
                                      <p:to>
                                        <p:strVal val="visible"/>
                                      </p:to>
                                    </p:set>
                                    <p:animEffect transition="in" filter="fade">
                                      <p:cBhvr>
                                        <p:cTn id="185" dur="1000"/>
                                        <p:tgtEl>
                                          <p:spTgt spid="292"/>
                                        </p:tgtEl>
                                      </p:cBhvr>
                                    </p:animEffect>
                                    <p:anim calcmode="lin" valueType="num">
                                      <p:cBhvr>
                                        <p:cTn id="186" dur="1000" fill="hold"/>
                                        <p:tgtEl>
                                          <p:spTgt spid="292"/>
                                        </p:tgtEl>
                                        <p:attrNameLst>
                                          <p:attrName>ppt_x</p:attrName>
                                        </p:attrNameLst>
                                      </p:cBhvr>
                                      <p:tavLst>
                                        <p:tav tm="0">
                                          <p:val>
                                            <p:strVal val="#ppt_x"/>
                                          </p:val>
                                        </p:tav>
                                        <p:tav tm="100000">
                                          <p:val>
                                            <p:strVal val="#ppt_x"/>
                                          </p:val>
                                        </p:tav>
                                      </p:tavLst>
                                    </p:anim>
                                    <p:anim calcmode="lin" valueType="num">
                                      <p:cBhvr>
                                        <p:cTn id="187" dur="1000" fill="hold"/>
                                        <p:tgtEl>
                                          <p:spTgt spid="292"/>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293"/>
                                        </p:tgtEl>
                                        <p:attrNameLst>
                                          <p:attrName>style.visibility</p:attrName>
                                        </p:attrNameLst>
                                      </p:cBhvr>
                                      <p:to>
                                        <p:strVal val="visible"/>
                                      </p:to>
                                    </p:set>
                                    <p:animEffect transition="in" filter="fade">
                                      <p:cBhvr>
                                        <p:cTn id="190" dur="1000"/>
                                        <p:tgtEl>
                                          <p:spTgt spid="293"/>
                                        </p:tgtEl>
                                      </p:cBhvr>
                                    </p:animEffect>
                                    <p:anim calcmode="lin" valueType="num">
                                      <p:cBhvr>
                                        <p:cTn id="191" dur="1000" fill="hold"/>
                                        <p:tgtEl>
                                          <p:spTgt spid="293"/>
                                        </p:tgtEl>
                                        <p:attrNameLst>
                                          <p:attrName>ppt_x</p:attrName>
                                        </p:attrNameLst>
                                      </p:cBhvr>
                                      <p:tavLst>
                                        <p:tav tm="0">
                                          <p:val>
                                            <p:strVal val="#ppt_x"/>
                                          </p:val>
                                        </p:tav>
                                        <p:tav tm="100000">
                                          <p:val>
                                            <p:strVal val="#ppt_x"/>
                                          </p:val>
                                        </p:tav>
                                      </p:tavLst>
                                    </p:anim>
                                    <p:anim calcmode="lin" valueType="num">
                                      <p:cBhvr>
                                        <p:cTn id="192" dur="1000" fill="hold"/>
                                        <p:tgtEl>
                                          <p:spTgt spid="293"/>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294"/>
                                        </p:tgtEl>
                                        <p:attrNameLst>
                                          <p:attrName>style.visibility</p:attrName>
                                        </p:attrNameLst>
                                      </p:cBhvr>
                                      <p:to>
                                        <p:strVal val="visible"/>
                                      </p:to>
                                    </p:set>
                                    <p:animEffect transition="in" filter="fade">
                                      <p:cBhvr>
                                        <p:cTn id="195" dur="1000"/>
                                        <p:tgtEl>
                                          <p:spTgt spid="294"/>
                                        </p:tgtEl>
                                      </p:cBhvr>
                                    </p:animEffect>
                                    <p:anim calcmode="lin" valueType="num">
                                      <p:cBhvr>
                                        <p:cTn id="196" dur="1000" fill="hold"/>
                                        <p:tgtEl>
                                          <p:spTgt spid="294"/>
                                        </p:tgtEl>
                                        <p:attrNameLst>
                                          <p:attrName>ppt_x</p:attrName>
                                        </p:attrNameLst>
                                      </p:cBhvr>
                                      <p:tavLst>
                                        <p:tav tm="0">
                                          <p:val>
                                            <p:strVal val="#ppt_x"/>
                                          </p:val>
                                        </p:tav>
                                        <p:tav tm="100000">
                                          <p:val>
                                            <p:strVal val="#ppt_x"/>
                                          </p:val>
                                        </p:tav>
                                      </p:tavLst>
                                    </p:anim>
                                    <p:anim calcmode="lin" valueType="num">
                                      <p:cBhvr>
                                        <p:cTn id="197" dur="1000" fill="hold"/>
                                        <p:tgtEl>
                                          <p:spTgt spid="294"/>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295"/>
                                        </p:tgtEl>
                                        <p:attrNameLst>
                                          <p:attrName>style.visibility</p:attrName>
                                        </p:attrNameLst>
                                      </p:cBhvr>
                                      <p:to>
                                        <p:strVal val="visible"/>
                                      </p:to>
                                    </p:set>
                                    <p:animEffect transition="in" filter="fade">
                                      <p:cBhvr>
                                        <p:cTn id="200" dur="1000"/>
                                        <p:tgtEl>
                                          <p:spTgt spid="295"/>
                                        </p:tgtEl>
                                      </p:cBhvr>
                                    </p:animEffect>
                                    <p:anim calcmode="lin" valueType="num">
                                      <p:cBhvr>
                                        <p:cTn id="201" dur="1000" fill="hold"/>
                                        <p:tgtEl>
                                          <p:spTgt spid="295"/>
                                        </p:tgtEl>
                                        <p:attrNameLst>
                                          <p:attrName>ppt_x</p:attrName>
                                        </p:attrNameLst>
                                      </p:cBhvr>
                                      <p:tavLst>
                                        <p:tav tm="0">
                                          <p:val>
                                            <p:strVal val="#ppt_x"/>
                                          </p:val>
                                        </p:tav>
                                        <p:tav tm="100000">
                                          <p:val>
                                            <p:strVal val="#ppt_x"/>
                                          </p:val>
                                        </p:tav>
                                      </p:tavLst>
                                    </p:anim>
                                    <p:anim calcmode="lin" valueType="num">
                                      <p:cBhvr>
                                        <p:cTn id="202" dur="1000" fill="hold"/>
                                        <p:tgtEl>
                                          <p:spTgt spid="295"/>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296"/>
                                        </p:tgtEl>
                                        <p:attrNameLst>
                                          <p:attrName>style.visibility</p:attrName>
                                        </p:attrNameLst>
                                      </p:cBhvr>
                                      <p:to>
                                        <p:strVal val="visible"/>
                                      </p:to>
                                    </p:set>
                                    <p:animEffect transition="in" filter="fade">
                                      <p:cBhvr>
                                        <p:cTn id="205" dur="1000"/>
                                        <p:tgtEl>
                                          <p:spTgt spid="296"/>
                                        </p:tgtEl>
                                      </p:cBhvr>
                                    </p:animEffect>
                                    <p:anim calcmode="lin" valueType="num">
                                      <p:cBhvr>
                                        <p:cTn id="206" dur="1000" fill="hold"/>
                                        <p:tgtEl>
                                          <p:spTgt spid="296"/>
                                        </p:tgtEl>
                                        <p:attrNameLst>
                                          <p:attrName>ppt_x</p:attrName>
                                        </p:attrNameLst>
                                      </p:cBhvr>
                                      <p:tavLst>
                                        <p:tav tm="0">
                                          <p:val>
                                            <p:strVal val="#ppt_x"/>
                                          </p:val>
                                        </p:tav>
                                        <p:tav tm="100000">
                                          <p:val>
                                            <p:strVal val="#ppt_x"/>
                                          </p:val>
                                        </p:tav>
                                      </p:tavLst>
                                    </p:anim>
                                    <p:anim calcmode="lin" valueType="num">
                                      <p:cBhvr>
                                        <p:cTn id="207" dur="1000" fill="hold"/>
                                        <p:tgtEl>
                                          <p:spTgt spid="296"/>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0"/>
                                  </p:stCondLst>
                                  <p:childTnLst>
                                    <p:set>
                                      <p:cBhvr>
                                        <p:cTn id="209" dur="1" fill="hold">
                                          <p:stCondLst>
                                            <p:cond delay="0"/>
                                          </p:stCondLst>
                                        </p:cTn>
                                        <p:tgtEl>
                                          <p:spTgt spid="297"/>
                                        </p:tgtEl>
                                        <p:attrNameLst>
                                          <p:attrName>style.visibility</p:attrName>
                                        </p:attrNameLst>
                                      </p:cBhvr>
                                      <p:to>
                                        <p:strVal val="visible"/>
                                      </p:to>
                                    </p:set>
                                    <p:animEffect transition="in" filter="fade">
                                      <p:cBhvr>
                                        <p:cTn id="210" dur="1000"/>
                                        <p:tgtEl>
                                          <p:spTgt spid="297"/>
                                        </p:tgtEl>
                                      </p:cBhvr>
                                    </p:animEffect>
                                    <p:anim calcmode="lin" valueType="num">
                                      <p:cBhvr>
                                        <p:cTn id="211" dur="1000" fill="hold"/>
                                        <p:tgtEl>
                                          <p:spTgt spid="297"/>
                                        </p:tgtEl>
                                        <p:attrNameLst>
                                          <p:attrName>ppt_x</p:attrName>
                                        </p:attrNameLst>
                                      </p:cBhvr>
                                      <p:tavLst>
                                        <p:tav tm="0">
                                          <p:val>
                                            <p:strVal val="#ppt_x"/>
                                          </p:val>
                                        </p:tav>
                                        <p:tav tm="100000">
                                          <p:val>
                                            <p:strVal val="#ppt_x"/>
                                          </p:val>
                                        </p:tav>
                                      </p:tavLst>
                                    </p:anim>
                                    <p:anim calcmode="lin" valueType="num">
                                      <p:cBhvr>
                                        <p:cTn id="212" dur="1000" fill="hold"/>
                                        <p:tgtEl>
                                          <p:spTgt spid="297"/>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0"/>
                                  </p:stCondLst>
                                  <p:childTnLst>
                                    <p:set>
                                      <p:cBhvr>
                                        <p:cTn id="214" dur="1" fill="hold">
                                          <p:stCondLst>
                                            <p:cond delay="0"/>
                                          </p:stCondLst>
                                        </p:cTn>
                                        <p:tgtEl>
                                          <p:spTgt spid="298"/>
                                        </p:tgtEl>
                                        <p:attrNameLst>
                                          <p:attrName>style.visibility</p:attrName>
                                        </p:attrNameLst>
                                      </p:cBhvr>
                                      <p:to>
                                        <p:strVal val="visible"/>
                                      </p:to>
                                    </p:set>
                                    <p:animEffect transition="in" filter="fade">
                                      <p:cBhvr>
                                        <p:cTn id="215" dur="1000"/>
                                        <p:tgtEl>
                                          <p:spTgt spid="298"/>
                                        </p:tgtEl>
                                      </p:cBhvr>
                                    </p:animEffect>
                                    <p:anim calcmode="lin" valueType="num">
                                      <p:cBhvr>
                                        <p:cTn id="216" dur="1000" fill="hold"/>
                                        <p:tgtEl>
                                          <p:spTgt spid="298"/>
                                        </p:tgtEl>
                                        <p:attrNameLst>
                                          <p:attrName>ppt_x</p:attrName>
                                        </p:attrNameLst>
                                      </p:cBhvr>
                                      <p:tavLst>
                                        <p:tav tm="0">
                                          <p:val>
                                            <p:strVal val="#ppt_x"/>
                                          </p:val>
                                        </p:tav>
                                        <p:tav tm="100000">
                                          <p:val>
                                            <p:strVal val="#ppt_x"/>
                                          </p:val>
                                        </p:tav>
                                      </p:tavLst>
                                    </p:anim>
                                    <p:anim calcmode="lin" valueType="num">
                                      <p:cBhvr>
                                        <p:cTn id="217" dur="1000" fill="hold"/>
                                        <p:tgtEl>
                                          <p:spTgt spid="298"/>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299"/>
                                        </p:tgtEl>
                                        <p:attrNameLst>
                                          <p:attrName>style.visibility</p:attrName>
                                        </p:attrNameLst>
                                      </p:cBhvr>
                                      <p:to>
                                        <p:strVal val="visible"/>
                                      </p:to>
                                    </p:set>
                                    <p:animEffect transition="in" filter="fade">
                                      <p:cBhvr>
                                        <p:cTn id="220" dur="1000"/>
                                        <p:tgtEl>
                                          <p:spTgt spid="299"/>
                                        </p:tgtEl>
                                      </p:cBhvr>
                                    </p:animEffect>
                                    <p:anim calcmode="lin" valueType="num">
                                      <p:cBhvr>
                                        <p:cTn id="221" dur="1000" fill="hold"/>
                                        <p:tgtEl>
                                          <p:spTgt spid="299"/>
                                        </p:tgtEl>
                                        <p:attrNameLst>
                                          <p:attrName>ppt_x</p:attrName>
                                        </p:attrNameLst>
                                      </p:cBhvr>
                                      <p:tavLst>
                                        <p:tav tm="0">
                                          <p:val>
                                            <p:strVal val="#ppt_x"/>
                                          </p:val>
                                        </p:tav>
                                        <p:tav tm="100000">
                                          <p:val>
                                            <p:strVal val="#ppt_x"/>
                                          </p:val>
                                        </p:tav>
                                      </p:tavLst>
                                    </p:anim>
                                    <p:anim calcmode="lin" valueType="num">
                                      <p:cBhvr>
                                        <p:cTn id="222" dur="1000" fill="hold"/>
                                        <p:tgtEl>
                                          <p:spTgt spid="299"/>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300"/>
                                        </p:tgtEl>
                                        <p:attrNameLst>
                                          <p:attrName>style.visibility</p:attrName>
                                        </p:attrNameLst>
                                      </p:cBhvr>
                                      <p:to>
                                        <p:strVal val="visible"/>
                                      </p:to>
                                    </p:set>
                                    <p:animEffect transition="in" filter="fade">
                                      <p:cBhvr>
                                        <p:cTn id="225" dur="1000"/>
                                        <p:tgtEl>
                                          <p:spTgt spid="300"/>
                                        </p:tgtEl>
                                      </p:cBhvr>
                                    </p:animEffect>
                                    <p:anim calcmode="lin" valueType="num">
                                      <p:cBhvr>
                                        <p:cTn id="226" dur="1000" fill="hold"/>
                                        <p:tgtEl>
                                          <p:spTgt spid="300"/>
                                        </p:tgtEl>
                                        <p:attrNameLst>
                                          <p:attrName>ppt_x</p:attrName>
                                        </p:attrNameLst>
                                      </p:cBhvr>
                                      <p:tavLst>
                                        <p:tav tm="0">
                                          <p:val>
                                            <p:strVal val="#ppt_x"/>
                                          </p:val>
                                        </p:tav>
                                        <p:tav tm="100000">
                                          <p:val>
                                            <p:strVal val="#ppt_x"/>
                                          </p:val>
                                        </p:tav>
                                      </p:tavLst>
                                    </p:anim>
                                    <p:anim calcmode="lin" valueType="num">
                                      <p:cBhvr>
                                        <p:cTn id="227" dur="1000" fill="hold"/>
                                        <p:tgtEl>
                                          <p:spTgt spid="300"/>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301"/>
                                        </p:tgtEl>
                                        <p:attrNameLst>
                                          <p:attrName>style.visibility</p:attrName>
                                        </p:attrNameLst>
                                      </p:cBhvr>
                                      <p:to>
                                        <p:strVal val="visible"/>
                                      </p:to>
                                    </p:set>
                                    <p:animEffect transition="in" filter="fade">
                                      <p:cBhvr>
                                        <p:cTn id="230" dur="1000"/>
                                        <p:tgtEl>
                                          <p:spTgt spid="301"/>
                                        </p:tgtEl>
                                      </p:cBhvr>
                                    </p:animEffect>
                                    <p:anim calcmode="lin" valueType="num">
                                      <p:cBhvr>
                                        <p:cTn id="231" dur="1000" fill="hold"/>
                                        <p:tgtEl>
                                          <p:spTgt spid="301"/>
                                        </p:tgtEl>
                                        <p:attrNameLst>
                                          <p:attrName>ppt_x</p:attrName>
                                        </p:attrNameLst>
                                      </p:cBhvr>
                                      <p:tavLst>
                                        <p:tav tm="0">
                                          <p:val>
                                            <p:strVal val="#ppt_x"/>
                                          </p:val>
                                        </p:tav>
                                        <p:tav tm="100000">
                                          <p:val>
                                            <p:strVal val="#ppt_x"/>
                                          </p:val>
                                        </p:tav>
                                      </p:tavLst>
                                    </p:anim>
                                    <p:anim calcmode="lin" valueType="num">
                                      <p:cBhvr>
                                        <p:cTn id="232" dur="1000" fill="hold"/>
                                        <p:tgtEl>
                                          <p:spTgt spid="301"/>
                                        </p:tgtEl>
                                        <p:attrNameLst>
                                          <p:attrName>ppt_y</p:attrName>
                                        </p:attrNameLst>
                                      </p:cBhvr>
                                      <p:tavLst>
                                        <p:tav tm="0">
                                          <p:val>
                                            <p:strVal val="#ppt_y+.1"/>
                                          </p:val>
                                        </p:tav>
                                        <p:tav tm="100000">
                                          <p:val>
                                            <p:strVal val="#ppt_y"/>
                                          </p:val>
                                        </p:tav>
                                      </p:tavLst>
                                    </p:anim>
                                  </p:childTnLst>
                                </p:cTn>
                              </p:par>
                              <p:par>
                                <p:cTn id="233" presetID="42" presetClass="entr" presetSubtype="0" fill="hold" grpId="0" nodeType="withEffect">
                                  <p:stCondLst>
                                    <p:cond delay="0"/>
                                  </p:stCondLst>
                                  <p:childTnLst>
                                    <p:set>
                                      <p:cBhvr>
                                        <p:cTn id="234" dur="1" fill="hold">
                                          <p:stCondLst>
                                            <p:cond delay="0"/>
                                          </p:stCondLst>
                                        </p:cTn>
                                        <p:tgtEl>
                                          <p:spTgt spid="302"/>
                                        </p:tgtEl>
                                        <p:attrNameLst>
                                          <p:attrName>style.visibility</p:attrName>
                                        </p:attrNameLst>
                                      </p:cBhvr>
                                      <p:to>
                                        <p:strVal val="visible"/>
                                      </p:to>
                                    </p:set>
                                    <p:animEffect transition="in" filter="fade">
                                      <p:cBhvr>
                                        <p:cTn id="235" dur="1000"/>
                                        <p:tgtEl>
                                          <p:spTgt spid="302"/>
                                        </p:tgtEl>
                                      </p:cBhvr>
                                    </p:animEffect>
                                    <p:anim calcmode="lin" valueType="num">
                                      <p:cBhvr>
                                        <p:cTn id="236" dur="1000" fill="hold"/>
                                        <p:tgtEl>
                                          <p:spTgt spid="302"/>
                                        </p:tgtEl>
                                        <p:attrNameLst>
                                          <p:attrName>ppt_x</p:attrName>
                                        </p:attrNameLst>
                                      </p:cBhvr>
                                      <p:tavLst>
                                        <p:tav tm="0">
                                          <p:val>
                                            <p:strVal val="#ppt_x"/>
                                          </p:val>
                                        </p:tav>
                                        <p:tav tm="100000">
                                          <p:val>
                                            <p:strVal val="#ppt_x"/>
                                          </p:val>
                                        </p:tav>
                                      </p:tavLst>
                                    </p:anim>
                                    <p:anim calcmode="lin" valueType="num">
                                      <p:cBhvr>
                                        <p:cTn id="237" dur="1000" fill="hold"/>
                                        <p:tgtEl>
                                          <p:spTgt spid="302"/>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303"/>
                                        </p:tgtEl>
                                        <p:attrNameLst>
                                          <p:attrName>style.visibility</p:attrName>
                                        </p:attrNameLst>
                                      </p:cBhvr>
                                      <p:to>
                                        <p:strVal val="visible"/>
                                      </p:to>
                                    </p:set>
                                    <p:animEffect transition="in" filter="fade">
                                      <p:cBhvr>
                                        <p:cTn id="240" dur="1000"/>
                                        <p:tgtEl>
                                          <p:spTgt spid="303"/>
                                        </p:tgtEl>
                                      </p:cBhvr>
                                    </p:animEffect>
                                    <p:anim calcmode="lin" valueType="num">
                                      <p:cBhvr>
                                        <p:cTn id="241" dur="1000" fill="hold"/>
                                        <p:tgtEl>
                                          <p:spTgt spid="303"/>
                                        </p:tgtEl>
                                        <p:attrNameLst>
                                          <p:attrName>ppt_x</p:attrName>
                                        </p:attrNameLst>
                                      </p:cBhvr>
                                      <p:tavLst>
                                        <p:tav tm="0">
                                          <p:val>
                                            <p:strVal val="#ppt_x"/>
                                          </p:val>
                                        </p:tav>
                                        <p:tav tm="100000">
                                          <p:val>
                                            <p:strVal val="#ppt_x"/>
                                          </p:val>
                                        </p:tav>
                                      </p:tavLst>
                                    </p:anim>
                                    <p:anim calcmode="lin" valueType="num">
                                      <p:cBhvr>
                                        <p:cTn id="242" dur="1000" fill="hold"/>
                                        <p:tgtEl>
                                          <p:spTgt spid="303"/>
                                        </p:tgtEl>
                                        <p:attrNameLst>
                                          <p:attrName>ppt_y</p:attrName>
                                        </p:attrNameLst>
                                      </p:cBhvr>
                                      <p:tavLst>
                                        <p:tav tm="0">
                                          <p:val>
                                            <p:strVal val="#ppt_y+.1"/>
                                          </p:val>
                                        </p:tav>
                                        <p:tav tm="100000">
                                          <p:val>
                                            <p:strVal val="#ppt_y"/>
                                          </p:val>
                                        </p:tav>
                                      </p:tavLst>
                                    </p:anim>
                                  </p:childTnLst>
                                </p:cTn>
                              </p:par>
                              <p:par>
                                <p:cTn id="243" presetID="42" presetClass="entr" presetSubtype="0" fill="hold" grpId="0" nodeType="withEffect">
                                  <p:stCondLst>
                                    <p:cond delay="0"/>
                                  </p:stCondLst>
                                  <p:childTnLst>
                                    <p:set>
                                      <p:cBhvr>
                                        <p:cTn id="244" dur="1" fill="hold">
                                          <p:stCondLst>
                                            <p:cond delay="0"/>
                                          </p:stCondLst>
                                        </p:cTn>
                                        <p:tgtEl>
                                          <p:spTgt spid="304"/>
                                        </p:tgtEl>
                                        <p:attrNameLst>
                                          <p:attrName>style.visibility</p:attrName>
                                        </p:attrNameLst>
                                      </p:cBhvr>
                                      <p:to>
                                        <p:strVal val="visible"/>
                                      </p:to>
                                    </p:set>
                                    <p:animEffect transition="in" filter="fade">
                                      <p:cBhvr>
                                        <p:cTn id="245" dur="1000"/>
                                        <p:tgtEl>
                                          <p:spTgt spid="304"/>
                                        </p:tgtEl>
                                      </p:cBhvr>
                                    </p:animEffect>
                                    <p:anim calcmode="lin" valueType="num">
                                      <p:cBhvr>
                                        <p:cTn id="246" dur="1000" fill="hold"/>
                                        <p:tgtEl>
                                          <p:spTgt spid="304"/>
                                        </p:tgtEl>
                                        <p:attrNameLst>
                                          <p:attrName>ppt_x</p:attrName>
                                        </p:attrNameLst>
                                      </p:cBhvr>
                                      <p:tavLst>
                                        <p:tav tm="0">
                                          <p:val>
                                            <p:strVal val="#ppt_x"/>
                                          </p:val>
                                        </p:tav>
                                        <p:tav tm="100000">
                                          <p:val>
                                            <p:strVal val="#ppt_x"/>
                                          </p:val>
                                        </p:tav>
                                      </p:tavLst>
                                    </p:anim>
                                    <p:anim calcmode="lin" valueType="num">
                                      <p:cBhvr>
                                        <p:cTn id="247" dur="1000" fill="hold"/>
                                        <p:tgtEl>
                                          <p:spTgt spid="304"/>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0"/>
                                  </p:stCondLst>
                                  <p:childTnLst>
                                    <p:set>
                                      <p:cBhvr>
                                        <p:cTn id="249" dur="1" fill="hold">
                                          <p:stCondLst>
                                            <p:cond delay="0"/>
                                          </p:stCondLst>
                                        </p:cTn>
                                        <p:tgtEl>
                                          <p:spTgt spid="305"/>
                                        </p:tgtEl>
                                        <p:attrNameLst>
                                          <p:attrName>style.visibility</p:attrName>
                                        </p:attrNameLst>
                                      </p:cBhvr>
                                      <p:to>
                                        <p:strVal val="visible"/>
                                      </p:to>
                                    </p:set>
                                    <p:animEffect transition="in" filter="fade">
                                      <p:cBhvr>
                                        <p:cTn id="250" dur="1000"/>
                                        <p:tgtEl>
                                          <p:spTgt spid="305"/>
                                        </p:tgtEl>
                                      </p:cBhvr>
                                    </p:animEffect>
                                    <p:anim calcmode="lin" valueType="num">
                                      <p:cBhvr>
                                        <p:cTn id="251" dur="1000" fill="hold"/>
                                        <p:tgtEl>
                                          <p:spTgt spid="305"/>
                                        </p:tgtEl>
                                        <p:attrNameLst>
                                          <p:attrName>ppt_x</p:attrName>
                                        </p:attrNameLst>
                                      </p:cBhvr>
                                      <p:tavLst>
                                        <p:tav tm="0">
                                          <p:val>
                                            <p:strVal val="#ppt_x"/>
                                          </p:val>
                                        </p:tav>
                                        <p:tav tm="100000">
                                          <p:val>
                                            <p:strVal val="#ppt_x"/>
                                          </p:val>
                                        </p:tav>
                                      </p:tavLst>
                                    </p:anim>
                                    <p:anim calcmode="lin" valueType="num">
                                      <p:cBhvr>
                                        <p:cTn id="252" dur="1000" fill="hold"/>
                                        <p:tgtEl>
                                          <p:spTgt spid="305"/>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0"/>
                                  </p:stCondLst>
                                  <p:childTnLst>
                                    <p:set>
                                      <p:cBhvr>
                                        <p:cTn id="254" dur="1" fill="hold">
                                          <p:stCondLst>
                                            <p:cond delay="0"/>
                                          </p:stCondLst>
                                        </p:cTn>
                                        <p:tgtEl>
                                          <p:spTgt spid="306"/>
                                        </p:tgtEl>
                                        <p:attrNameLst>
                                          <p:attrName>style.visibility</p:attrName>
                                        </p:attrNameLst>
                                      </p:cBhvr>
                                      <p:to>
                                        <p:strVal val="visible"/>
                                      </p:to>
                                    </p:set>
                                    <p:animEffect transition="in" filter="fade">
                                      <p:cBhvr>
                                        <p:cTn id="255" dur="1000"/>
                                        <p:tgtEl>
                                          <p:spTgt spid="306"/>
                                        </p:tgtEl>
                                      </p:cBhvr>
                                    </p:animEffect>
                                    <p:anim calcmode="lin" valueType="num">
                                      <p:cBhvr>
                                        <p:cTn id="256" dur="1000" fill="hold"/>
                                        <p:tgtEl>
                                          <p:spTgt spid="306"/>
                                        </p:tgtEl>
                                        <p:attrNameLst>
                                          <p:attrName>ppt_x</p:attrName>
                                        </p:attrNameLst>
                                      </p:cBhvr>
                                      <p:tavLst>
                                        <p:tav tm="0">
                                          <p:val>
                                            <p:strVal val="#ppt_x"/>
                                          </p:val>
                                        </p:tav>
                                        <p:tav tm="100000">
                                          <p:val>
                                            <p:strVal val="#ppt_x"/>
                                          </p:val>
                                        </p:tav>
                                      </p:tavLst>
                                    </p:anim>
                                    <p:anim calcmode="lin" valueType="num">
                                      <p:cBhvr>
                                        <p:cTn id="257" dur="1000" fill="hold"/>
                                        <p:tgtEl>
                                          <p:spTgt spid="306"/>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307"/>
                                        </p:tgtEl>
                                        <p:attrNameLst>
                                          <p:attrName>style.visibility</p:attrName>
                                        </p:attrNameLst>
                                      </p:cBhvr>
                                      <p:to>
                                        <p:strVal val="visible"/>
                                      </p:to>
                                    </p:set>
                                    <p:animEffect transition="in" filter="fade">
                                      <p:cBhvr>
                                        <p:cTn id="260" dur="1000"/>
                                        <p:tgtEl>
                                          <p:spTgt spid="307"/>
                                        </p:tgtEl>
                                      </p:cBhvr>
                                    </p:animEffect>
                                    <p:anim calcmode="lin" valueType="num">
                                      <p:cBhvr>
                                        <p:cTn id="261" dur="1000" fill="hold"/>
                                        <p:tgtEl>
                                          <p:spTgt spid="307"/>
                                        </p:tgtEl>
                                        <p:attrNameLst>
                                          <p:attrName>ppt_x</p:attrName>
                                        </p:attrNameLst>
                                      </p:cBhvr>
                                      <p:tavLst>
                                        <p:tav tm="0">
                                          <p:val>
                                            <p:strVal val="#ppt_x"/>
                                          </p:val>
                                        </p:tav>
                                        <p:tav tm="100000">
                                          <p:val>
                                            <p:strVal val="#ppt_x"/>
                                          </p:val>
                                        </p:tav>
                                      </p:tavLst>
                                    </p:anim>
                                    <p:anim calcmode="lin" valueType="num">
                                      <p:cBhvr>
                                        <p:cTn id="262" dur="1000" fill="hold"/>
                                        <p:tgtEl>
                                          <p:spTgt spid="307"/>
                                        </p:tgtEl>
                                        <p:attrNameLst>
                                          <p:attrName>ppt_y</p:attrName>
                                        </p:attrNameLst>
                                      </p:cBhvr>
                                      <p:tavLst>
                                        <p:tav tm="0">
                                          <p:val>
                                            <p:strVal val="#ppt_y+.1"/>
                                          </p:val>
                                        </p:tav>
                                        <p:tav tm="100000">
                                          <p:val>
                                            <p:strVal val="#ppt_y"/>
                                          </p:val>
                                        </p:tav>
                                      </p:tavLst>
                                    </p:anim>
                                  </p:childTnLst>
                                </p:cTn>
                              </p:par>
                              <p:par>
                                <p:cTn id="263" presetID="42" presetClass="entr" presetSubtype="0" fill="hold" nodeType="withEffect">
                                  <p:stCondLst>
                                    <p:cond delay="0"/>
                                  </p:stCondLst>
                                  <p:childTnLst>
                                    <p:set>
                                      <p:cBhvr>
                                        <p:cTn id="264" dur="1" fill="hold">
                                          <p:stCondLst>
                                            <p:cond delay="0"/>
                                          </p:stCondLst>
                                        </p:cTn>
                                        <p:tgtEl>
                                          <p:spTgt spid="308"/>
                                        </p:tgtEl>
                                        <p:attrNameLst>
                                          <p:attrName>style.visibility</p:attrName>
                                        </p:attrNameLst>
                                      </p:cBhvr>
                                      <p:to>
                                        <p:strVal val="visible"/>
                                      </p:to>
                                    </p:set>
                                    <p:animEffect transition="in" filter="fade">
                                      <p:cBhvr>
                                        <p:cTn id="265" dur="1000"/>
                                        <p:tgtEl>
                                          <p:spTgt spid="308"/>
                                        </p:tgtEl>
                                      </p:cBhvr>
                                    </p:animEffect>
                                    <p:anim calcmode="lin" valueType="num">
                                      <p:cBhvr>
                                        <p:cTn id="266" dur="1000" fill="hold"/>
                                        <p:tgtEl>
                                          <p:spTgt spid="308"/>
                                        </p:tgtEl>
                                        <p:attrNameLst>
                                          <p:attrName>ppt_x</p:attrName>
                                        </p:attrNameLst>
                                      </p:cBhvr>
                                      <p:tavLst>
                                        <p:tav tm="0">
                                          <p:val>
                                            <p:strVal val="#ppt_x"/>
                                          </p:val>
                                        </p:tav>
                                        <p:tav tm="100000">
                                          <p:val>
                                            <p:strVal val="#ppt_x"/>
                                          </p:val>
                                        </p:tav>
                                      </p:tavLst>
                                    </p:anim>
                                    <p:anim calcmode="lin" valueType="num">
                                      <p:cBhvr>
                                        <p:cTn id="267" dur="1000" fill="hold"/>
                                        <p:tgtEl>
                                          <p:spTgt spid="308"/>
                                        </p:tgtEl>
                                        <p:attrNameLst>
                                          <p:attrName>ppt_y</p:attrName>
                                        </p:attrNameLst>
                                      </p:cBhvr>
                                      <p:tavLst>
                                        <p:tav tm="0">
                                          <p:val>
                                            <p:strVal val="#ppt_y+.1"/>
                                          </p:val>
                                        </p:tav>
                                        <p:tav tm="100000">
                                          <p:val>
                                            <p:strVal val="#ppt_y"/>
                                          </p:val>
                                        </p:tav>
                                      </p:tavLst>
                                    </p:anim>
                                  </p:childTnLst>
                                </p:cTn>
                              </p:par>
                              <p:par>
                                <p:cTn id="268" presetID="42" presetClass="entr" presetSubtype="0" fill="hold" nodeType="withEffect">
                                  <p:stCondLst>
                                    <p:cond delay="0"/>
                                  </p:stCondLst>
                                  <p:childTnLst>
                                    <p:set>
                                      <p:cBhvr>
                                        <p:cTn id="269" dur="1" fill="hold">
                                          <p:stCondLst>
                                            <p:cond delay="0"/>
                                          </p:stCondLst>
                                        </p:cTn>
                                        <p:tgtEl>
                                          <p:spTgt spid="309"/>
                                        </p:tgtEl>
                                        <p:attrNameLst>
                                          <p:attrName>style.visibility</p:attrName>
                                        </p:attrNameLst>
                                      </p:cBhvr>
                                      <p:to>
                                        <p:strVal val="visible"/>
                                      </p:to>
                                    </p:set>
                                    <p:animEffect transition="in" filter="fade">
                                      <p:cBhvr>
                                        <p:cTn id="270" dur="1000"/>
                                        <p:tgtEl>
                                          <p:spTgt spid="309"/>
                                        </p:tgtEl>
                                      </p:cBhvr>
                                    </p:animEffect>
                                    <p:anim calcmode="lin" valueType="num">
                                      <p:cBhvr>
                                        <p:cTn id="271" dur="1000" fill="hold"/>
                                        <p:tgtEl>
                                          <p:spTgt spid="309"/>
                                        </p:tgtEl>
                                        <p:attrNameLst>
                                          <p:attrName>ppt_x</p:attrName>
                                        </p:attrNameLst>
                                      </p:cBhvr>
                                      <p:tavLst>
                                        <p:tav tm="0">
                                          <p:val>
                                            <p:strVal val="#ppt_x"/>
                                          </p:val>
                                        </p:tav>
                                        <p:tav tm="100000">
                                          <p:val>
                                            <p:strVal val="#ppt_x"/>
                                          </p:val>
                                        </p:tav>
                                      </p:tavLst>
                                    </p:anim>
                                    <p:anim calcmode="lin" valueType="num">
                                      <p:cBhvr>
                                        <p:cTn id="272" dur="1000" fill="hold"/>
                                        <p:tgtEl>
                                          <p:spTgt spid="309"/>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0"/>
                                  </p:stCondLst>
                                  <p:childTnLst>
                                    <p:set>
                                      <p:cBhvr>
                                        <p:cTn id="274" dur="1" fill="hold">
                                          <p:stCondLst>
                                            <p:cond delay="0"/>
                                          </p:stCondLst>
                                        </p:cTn>
                                        <p:tgtEl>
                                          <p:spTgt spid="310"/>
                                        </p:tgtEl>
                                        <p:attrNameLst>
                                          <p:attrName>style.visibility</p:attrName>
                                        </p:attrNameLst>
                                      </p:cBhvr>
                                      <p:to>
                                        <p:strVal val="visible"/>
                                      </p:to>
                                    </p:set>
                                    <p:animEffect transition="in" filter="fade">
                                      <p:cBhvr>
                                        <p:cTn id="275" dur="1000"/>
                                        <p:tgtEl>
                                          <p:spTgt spid="310"/>
                                        </p:tgtEl>
                                      </p:cBhvr>
                                    </p:animEffect>
                                    <p:anim calcmode="lin" valueType="num">
                                      <p:cBhvr>
                                        <p:cTn id="276" dur="1000" fill="hold"/>
                                        <p:tgtEl>
                                          <p:spTgt spid="310"/>
                                        </p:tgtEl>
                                        <p:attrNameLst>
                                          <p:attrName>ppt_x</p:attrName>
                                        </p:attrNameLst>
                                      </p:cBhvr>
                                      <p:tavLst>
                                        <p:tav tm="0">
                                          <p:val>
                                            <p:strVal val="#ppt_x"/>
                                          </p:val>
                                        </p:tav>
                                        <p:tav tm="100000">
                                          <p:val>
                                            <p:strVal val="#ppt_x"/>
                                          </p:val>
                                        </p:tav>
                                      </p:tavLst>
                                    </p:anim>
                                    <p:anim calcmode="lin" valueType="num">
                                      <p:cBhvr>
                                        <p:cTn id="277" dur="1000" fill="hold"/>
                                        <p:tgtEl>
                                          <p:spTgt spid="310"/>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0"/>
                                  </p:stCondLst>
                                  <p:childTnLst>
                                    <p:set>
                                      <p:cBhvr>
                                        <p:cTn id="279" dur="1" fill="hold">
                                          <p:stCondLst>
                                            <p:cond delay="0"/>
                                          </p:stCondLst>
                                        </p:cTn>
                                        <p:tgtEl>
                                          <p:spTgt spid="311"/>
                                        </p:tgtEl>
                                        <p:attrNameLst>
                                          <p:attrName>style.visibility</p:attrName>
                                        </p:attrNameLst>
                                      </p:cBhvr>
                                      <p:to>
                                        <p:strVal val="visible"/>
                                      </p:to>
                                    </p:set>
                                    <p:animEffect transition="in" filter="fade">
                                      <p:cBhvr>
                                        <p:cTn id="280" dur="1000"/>
                                        <p:tgtEl>
                                          <p:spTgt spid="311"/>
                                        </p:tgtEl>
                                      </p:cBhvr>
                                    </p:animEffect>
                                    <p:anim calcmode="lin" valueType="num">
                                      <p:cBhvr>
                                        <p:cTn id="281" dur="1000" fill="hold"/>
                                        <p:tgtEl>
                                          <p:spTgt spid="311"/>
                                        </p:tgtEl>
                                        <p:attrNameLst>
                                          <p:attrName>ppt_x</p:attrName>
                                        </p:attrNameLst>
                                      </p:cBhvr>
                                      <p:tavLst>
                                        <p:tav tm="0">
                                          <p:val>
                                            <p:strVal val="#ppt_x"/>
                                          </p:val>
                                        </p:tav>
                                        <p:tav tm="100000">
                                          <p:val>
                                            <p:strVal val="#ppt_x"/>
                                          </p:val>
                                        </p:tav>
                                      </p:tavLst>
                                    </p:anim>
                                    <p:anim calcmode="lin" valueType="num">
                                      <p:cBhvr>
                                        <p:cTn id="282" dur="1000" fill="hold"/>
                                        <p:tgtEl>
                                          <p:spTgt spid="311"/>
                                        </p:tgtEl>
                                        <p:attrNameLst>
                                          <p:attrName>ppt_y</p:attrName>
                                        </p:attrNameLst>
                                      </p:cBhvr>
                                      <p:tavLst>
                                        <p:tav tm="0">
                                          <p:val>
                                            <p:strVal val="#ppt_y+.1"/>
                                          </p:val>
                                        </p:tav>
                                        <p:tav tm="100000">
                                          <p:val>
                                            <p:strVal val="#ppt_y"/>
                                          </p:val>
                                        </p:tav>
                                      </p:tavLst>
                                    </p:anim>
                                  </p:childTnLst>
                                </p:cTn>
                              </p:par>
                              <p:par>
                                <p:cTn id="283" presetID="42" presetClass="entr" presetSubtype="0" fill="hold" nodeType="withEffect">
                                  <p:stCondLst>
                                    <p:cond delay="0"/>
                                  </p:stCondLst>
                                  <p:childTnLst>
                                    <p:set>
                                      <p:cBhvr>
                                        <p:cTn id="284" dur="1" fill="hold">
                                          <p:stCondLst>
                                            <p:cond delay="0"/>
                                          </p:stCondLst>
                                        </p:cTn>
                                        <p:tgtEl>
                                          <p:spTgt spid="312"/>
                                        </p:tgtEl>
                                        <p:attrNameLst>
                                          <p:attrName>style.visibility</p:attrName>
                                        </p:attrNameLst>
                                      </p:cBhvr>
                                      <p:to>
                                        <p:strVal val="visible"/>
                                      </p:to>
                                    </p:set>
                                    <p:animEffect transition="in" filter="fade">
                                      <p:cBhvr>
                                        <p:cTn id="285" dur="1000"/>
                                        <p:tgtEl>
                                          <p:spTgt spid="312"/>
                                        </p:tgtEl>
                                      </p:cBhvr>
                                    </p:animEffect>
                                    <p:anim calcmode="lin" valueType="num">
                                      <p:cBhvr>
                                        <p:cTn id="286" dur="1000" fill="hold"/>
                                        <p:tgtEl>
                                          <p:spTgt spid="312"/>
                                        </p:tgtEl>
                                        <p:attrNameLst>
                                          <p:attrName>ppt_x</p:attrName>
                                        </p:attrNameLst>
                                      </p:cBhvr>
                                      <p:tavLst>
                                        <p:tav tm="0">
                                          <p:val>
                                            <p:strVal val="#ppt_x"/>
                                          </p:val>
                                        </p:tav>
                                        <p:tav tm="100000">
                                          <p:val>
                                            <p:strVal val="#ppt_x"/>
                                          </p:val>
                                        </p:tav>
                                      </p:tavLst>
                                    </p:anim>
                                    <p:anim calcmode="lin" valueType="num">
                                      <p:cBhvr>
                                        <p:cTn id="287" dur="1000" fill="hold"/>
                                        <p:tgtEl>
                                          <p:spTgt spid="312"/>
                                        </p:tgtEl>
                                        <p:attrNameLst>
                                          <p:attrName>ppt_y</p:attrName>
                                        </p:attrNameLst>
                                      </p:cBhvr>
                                      <p:tavLst>
                                        <p:tav tm="0">
                                          <p:val>
                                            <p:strVal val="#ppt_y+.1"/>
                                          </p:val>
                                        </p:tav>
                                        <p:tav tm="100000">
                                          <p:val>
                                            <p:strVal val="#ppt_y"/>
                                          </p:val>
                                        </p:tav>
                                      </p:tavLst>
                                    </p:anim>
                                  </p:childTnLst>
                                </p:cTn>
                              </p:par>
                              <p:par>
                                <p:cTn id="288" presetID="42" presetClass="entr" presetSubtype="0" fill="hold" nodeType="withEffect">
                                  <p:stCondLst>
                                    <p:cond delay="0"/>
                                  </p:stCondLst>
                                  <p:childTnLst>
                                    <p:set>
                                      <p:cBhvr>
                                        <p:cTn id="289" dur="1" fill="hold">
                                          <p:stCondLst>
                                            <p:cond delay="0"/>
                                          </p:stCondLst>
                                        </p:cTn>
                                        <p:tgtEl>
                                          <p:spTgt spid="313"/>
                                        </p:tgtEl>
                                        <p:attrNameLst>
                                          <p:attrName>style.visibility</p:attrName>
                                        </p:attrNameLst>
                                      </p:cBhvr>
                                      <p:to>
                                        <p:strVal val="visible"/>
                                      </p:to>
                                    </p:set>
                                    <p:animEffect transition="in" filter="fade">
                                      <p:cBhvr>
                                        <p:cTn id="290" dur="1000"/>
                                        <p:tgtEl>
                                          <p:spTgt spid="313"/>
                                        </p:tgtEl>
                                      </p:cBhvr>
                                    </p:animEffect>
                                    <p:anim calcmode="lin" valueType="num">
                                      <p:cBhvr>
                                        <p:cTn id="291" dur="1000" fill="hold"/>
                                        <p:tgtEl>
                                          <p:spTgt spid="313"/>
                                        </p:tgtEl>
                                        <p:attrNameLst>
                                          <p:attrName>ppt_x</p:attrName>
                                        </p:attrNameLst>
                                      </p:cBhvr>
                                      <p:tavLst>
                                        <p:tav tm="0">
                                          <p:val>
                                            <p:strVal val="#ppt_x"/>
                                          </p:val>
                                        </p:tav>
                                        <p:tav tm="100000">
                                          <p:val>
                                            <p:strVal val="#ppt_x"/>
                                          </p:val>
                                        </p:tav>
                                      </p:tavLst>
                                    </p:anim>
                                    <p:anim calcmode="lin" valueType="num">
                                      <p:cBhvr>
                                        <p:cTn id="292" dur="1000" fill="hold"/>
                                        <p:tgtEl>
                                          <p:spTgt spid="313"/>
                                        </p:tgtEl>
                                        <p:attrNameLst>
                                          <p:attrName>ppt_y</p:attrName>
                                        </p:attrNameLst>
                                      </p:cBhvr>
                                      <p:tavLst>
                                        <p:tav tm="0">
                                          <p:val>
                                            <p:strVal val="#ppt_y+.1"/>
                                          </p:val>
                                        </p:tav>
                                        <p:tav tm="100000">
                                          <p:val>
                                            <p:strVal val="#ppt_y"/>
                                          </p:val>
                                        </p:tav>
                                      </p:tavLst>
                                    </p:anim>
                                  </p:childTnLst>
                                </p:cTn>
                              </p:par>
                              <p:par>
                                <p:cTn id="293" presetID="42" presetClass="entr" presetSubtype="0" fill="hold" nodeType="withEffect">
                                  <p:stCondLst>
                                    <p:cond delay="0"/>
                                  </p:stCondLst>
                                  <p:childTnLst>
                                    <p:set>
                                      <p:cBhvr>
                                        <p:cTn id="294" dur="1" fill="hold">
                                          <p:stCondLst>
                                            <p:cond delay="0"/>
                                          </p:stCondLst>
                                        </p:cTn>
                                        <p:tgtEl>
                                          <p:spTgt spid="314"/>
                                        </p:tgtEl>
                                        <p:attrNameLst>
                                          <p:attrName>style.visibility</p:attrName>
                                        </p:attrNameLst>
                                      </p:cBhvr>
                                      <p:to>
                                        <p:strVal val="visible"/>
                                      </p:to>
                                    </p:set>
                                    <p:animEffect transition="in" filter="fade">
                                      <p:cBhvr>
                                        <p:cTn id="295" dur="1000"/>
                                        <p:tgtEl>
                                          <p:spTgt spid="314"/>
                                        </p:tgtEl>
                                      </p:cBhvr>
                                    </p:animEffect>
                                    <p:anim calcmode="lin" valueType="num">
                                      <p:cBhvr>
                                        <p:cTn id="296" dur="1000" fill="hold"/>
                                        <p:tgtEl>
                                          <p:spTgt spid="314"/>
                                        </p:tgtEl>
                                        <p:attrNameLst>
                                          <p:attrName>ppt_x</p:attrName>
                                        </p:attrNameLst>
                                      </p:cBhvr>
                                      <p:tavLst>
                                        <p:tav tm="0">
                                          <p:val>
                                            <p:strVal val="#ppt_x"/>
                                          </p:val>
                                        </p:tav>
                                        <p:tav tm="100000">
                                          <p:val>
                                            <p:strVal val="#ppt_x"/>
                                          </p:val>
                                        </p:tav>
                                      </p:tavLst>
                                    </p:anim>
                                    <p:anim calcmode="lin" valueType="num">
                                      <p:cBhvr>
                                        <p:cTn id="297" dur="1000" fill="hold"/>
                                        <p:tgtEl>
                                          <p:spTgt spid="314"/>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315"/>
                                        </p:tgtEl>
                                        <p:attrNameLst>
                                          <p:attrName>style.visibility</p:attrName>
                                        </p:attrNameLst>
                                      </p:cBhvr>
                                      <p:to>
                                        <p:strVal val="visible"/>
                                      </p:to>
                                    </p:set>
                                    <p:animEffect transition="in" filter="fade">
                                      <p:cBhvr>
                                        <p:cTn id="300" dur="1000"/>
                                        <p:tgtEl>
                                          <p:spTgt spid="315"/>
                                        </p:tgtEl>
                                      </p:cBhvr>
                                    </p:animEffect>
                                    <p:anim calcmode="lin" valueType="num">
                                      <p:cBhvr>
                                        <p:cTn id="301" dur="1000" fill="hold"/>
                                        <p:tgtEl>
                                          <p:spTgt spid="315"/>
                                        </p:tgtEl>
                                        <p:attrNameLst>
                                          <p:attrName>ppt_x</p:attrName>
                                        </p:attrNameLst>
                                      </p:cBhvr>
                                      <p:tavLst>
                                        <p:tav tm="0">
                                          <p:val>
                                            <p:strVal val="#ppt_x"/>
                                          </p:val>
                                        </p:tav>
                                        <p:tav tm="100000">
                                          <p:val>
                                            <p:strVal val="#ppt_x"/>
                                          </p:val>
                                        </p:tav>
                                      </p:tavLst>
                                    </p:anim>
                                    <p:anim calcmode="lin" valueType="num">
                                      <p:cBhvr>
                                        <p:cTn id="302" dur="1000" fill="hold"/>
                                        <p:tgtEl>
                                          <p:spTgt spid="315"/>
                                        </p:tgtEl>
                                        <p:attrNameLst>
                                          <p:attrName>ppt_y</p:attrName>
                                        </p:attrNameLst>
                                      </p:cBhvr>
                                      <p:tavLst>
                                        <p:tav tm="0">
                                          <p:val>
                                            <p:strVal val="#ppt_y+.1"/>
                                          </p:val>
                                        </p:tav>
                                        <p:tav tm="100000">
                                          <p:val>
                                            <p:strVal val="#ppt_y"/>
                                          </p:val>
                                        </p:tav>
                                      </p:tavLst>
                                    </p:anim>
                                  </p:childTnLst>
                                </p:cTn>
                              </p:par>
                              <p:par>
                                <p:cTn id="303" presetID="42" presetClass="entr" presetSubtype="0" fill="hold" nodeType="withEffect">
                                  <p:stCondLst>
                                    <p:cond delay="0"/>
                                  </p:stCondLst>
                                  <p:childTnLst>
                                    <p:set>
                                      <p:cBhvr>
                                        <p:cTn id="304" dur="1" fill="hold">
                                          <p:stCondLst>
                                            <p:cond delay="0"/>
                                          </p:stCondLst>
                                        </p:cTn>
                                        <p:tgtEl>
                                          <p:spTgt spid="316"/>
                                        </p:tgtEl>
                                        <p:attrNameLst>
                                          <p:attrName>style.visibility</p:attrName>
                                        </p:attrNameLst>
                                      </p:cBhvr>
                                      <p:to>
                                        <p:strVal val="visible"/>
                                      </p:to>
                                    </p:set>
                                    <p:animEffect transition="in" filter="fade">
                                      <p:cBhvr>
                                        <p:cTn id="305" dur="1000"/>
                                        <p:tgtEl>
                                          <p:spTgt spid="316"/>
                                        </p:tgtEl>
                                      </p:cBhvr>
                                    </p:animEffect>
                                    <p:anim calcmode="lin" valueType="num">
                                      <p:cBhvr>
                                        <p:cTn id="306" dur="1000" fill="hold"/>
                                        <p:tgtEl>
                                          <p:spTgt spid="316"/>
                                        </p:tgtEl>
                                        <p:attrNameLst>
                                          <p:attrName>ppt_x</p:attrName>
                                        </p:attrNameLst>
                                      </p:cBhvr>
                                      <p:tavLst>
                                        <p:tav tm="0">
                                          <p:val>
                                            <p:strVal val="#ppt_x"/>
                                          </p:val>
                                        </p:tav>
                                        <p:tav tm="100000">
                                          <p:val>
                                            <p:strVal val="#ppt_x"/>
                                          </p:val>
                                        </p:tav>
                                      </p:tavLst>
                                    </p:anim>
                                    <p:anim calcmode="lin" valueType="num">
                                      <p:cBhvr>
                                        <p:cTn id="307" dur="1000" fill="hold"/>
                                        <p:tgtEl>
                                          <p:spTgt spid="316"/>
                                        </p:tgtEl>
                                        <p:attrNameLst>
                                          <p:attrName>ppt_y</p:attrName>
                                        </p:attrNameLst>
                                      </p:cBhvr>
                                      <p:tavLst>
                                        <p:tav tm="0">
                                          <p:val>
                                            <p:strVal val="#ppt_y+.1"/>
                                          </p:val>
                                        </p:tav>
                                        <p:tav tm="100000">
                                          <p:val>
                                            <p:strVal val="#ppt_y"/>
                                          </p:val>
                                        </p:tav>
                                      </p:tavLst>
                                    </p:anim>
                                  </p:childTnLst>
                                </p:cTn>
                              </p:par>
                              <p:par>
                                <p:cTn id="308" presetID="42" presetClass="entr" presetSubtype="0" fill="hold" nodeType="withEffect">
                                  <p:stCondLst>
                                    <p:cond delay="0"/>
                                  </p:stCondLst>
                                  <p:childTnLst>
                                    <p:set>
                                      <p:cBhvr>
                                        <p:cTn id="309" dur="1" fill="hold">
                                          <p:stCondLst>
                                            <p:cond delay="0"/>
                                          </p:stCondLst>
                                        </p:cTn>
                                        <p:tgtEl>
                                          <p:spTgt spid="317"/>
                                        </p:tgtEl>
                                        <p:attrNameLst>
                                          <p:attrName>style.visibility</p:attrName>
                                        </p:attrNameLst>
                                      </p:cBhvr>
                                      <p:to>
                                        <p:strVal val="visible"/>
                                      </p:to>
                                    </p:set>
                                    <p:animEffect transition="in" filter="fade">
                                      <p:cBhvr>
                                        <p:cTn id="310" dur="1000"/>
                                        <p:tgtEl>
                                          <p:spTgt spid="317"/>
                                        </p:tgtEl>
                                      </p:cBhvr>
                                    </p:animEffect>
                                    <p:anim calcmode="lin" valueType="num">
                                      <p:cBhvr>
                                        <p:cTn id="311" dur="1000" fill="hold"/>
                                        <p:tgtEl>
                                          <p:spTgt spid="317"/>
                                        </p:tgtEl>
                                        <p:attrNameLst>
                                          <p:attrName>ppt_x</p:attrName>
                                        </p:attrNameLst>
                                      </p:cBhvr>
                                      <p:tavLst>
                                        <p:tav tm="0">
                                          <p:val>
                                            <p:strVal val="#ppt_x"/>
                                          </p:val>
                                        </p:tav>
                                        <p:tav tm="100000">
                                          <p:val>
                                            <p:strVal val="#ppt_x"/>
                                          </p:val>
                                        </p:tav>
                                      </p:tavLst>
                                    </p:anim>
                                    <p:anim calcmode="lin" valueType="num">
                                      <p:cBhvr>
                                        <p:cTn id="312" dur="1000" fill="hold"/>
                                        <p:tgtEl>
                                          <p:spTgt spid="317"/>
                                        </p:tgtEl>
                                        <p:attrNameLst>
                                          <p:attrName>ppt_y</p:attrName>
                                        </p:attrNameLst>
                                      </p:cBhvr>
                                      <p:tavLst>
                                        <p:tav tm="0">
                                          <p:val>
                                            <p:strVal val="#ppt_y+.1"/>
                                          </p:val>
                                        </p:tav>
                                        <p:tav tm="100000">
                                          <p:val>
                                            <p:strVal val="#ppt_y"/>
                                          </p:val>
                                        </p:tav>
                                      </p:tavLst>
                                    </p:anim>
                                  </p:childTnLst>
                                </p:cTn>
                              </p:par>
                              <p:par>
                                <p:cTn id="313" presetID="42" presetClass="entr" presetSubtype="0" fill="hold" nodeType="withEffect">
                                  <p:stCondLst>
                                    <p:cond delay="0"/>
                                  </p:stCondLst>
                                  <p:childTnLst>
                                    <p:set>
                                      <p:cBhvr>
                                        <p:cTn id="314" dur="1" fill="hold">
                                          <p:stCondLst>
                                            <p:cond delay="0"/>
                                          </p:stCondLst>
                                        </p:cTn>
                                        <p:tgtEl>
                                          <p:spTgt spid="318"/>
                                        </p:tgtEl>
                                        <p:attrNameLst>
                                          <p:attrName>style.visibility</p:attrName>
                                        </p:attrNameLst>
                                      </p:cBhvr>
                                      <p:to>
                                        <p:strVal val="visible"/>
                                      </p:to>
                                    </p:set>
                                    <p:animEffect transition="in" filter="fade">
                                      <p:cBhvr>
                                        <p:cTn id="315" dur="1000"/>
                                        <p:tgtEl>
                                          <p:spTgt spid="318"/>
                                        </p:tgtEl>
                                      </p:cBhvr>
                                    </p:animEffect>
                                    <p:anim calcmode="lin" valueType="num">
                                      <p:cBhvr>
                                        <p:cTn id="316" dur="1000" fill="hold"/>
                                        <p:tgtEl>
                                          <p:spTgt spid="318"/>
                                        </p:tgtEl>
                                        <p:attrNameLst>
                                          <p:attrName>ppt_x</p:attrName>
                                        </p:attrNameLst>
                                      </p:cBhvr>
                                      <p:tavLst>
                                        <p:tav tm="0">
                                          <p:val>
                                            <p:strVal val="#ppt_x"/>
                                          </p:val>
                                        </p:tav>
                                        <p:tav tm="100000">
                                          <p:val>
                                            <p:strVal val="#ppt_x"/>
                                          </p:val>
                                        </p:tav>
                                      </p:tavLst>
                                    </p:anim>
                                    <p:anim calcmode="lin" valueType="num">
                                      <p:cBhvr>
                                        <p:cTn id="317" dur="1000" fill="hold"/>
                                        <p:tgtEl>
                                          <p:spTgt spid="318"/>
                                        </p:tgtEl>
                                        <p:attrNameLst>
                                          <p:attrName>ppt_y</p:attrName>
                                        </p:attrNameLst>
                                      </p:cBhvr>
                                      <p:tavLst>
                                        <p:tav tm="0">
                                          <p:val>
                                            <p:strVal val="#ppt_y+.1"/>
                                          </p:val>
                                        </p:tav>
                                        <p:tav tm="100000">
                                          <p:val>
                                            <p:strVal val="#ppt_y"/>
                                          </p:val>
                                        </p:tav>
                                      </p:tavLst>
                                    </p:anim>
                                  </p:childTnLst>
                                </p:cTn>
                              </p:par>
                              <p:par>
                                <p:cTn id="318" presetID="42" presetClass="entr" presetSubtype="0" fill="hold" nodeType="withEffect">
                                  <p:stCondLst>
                                    <p:cond delay="0"/>
                                  </p:stCondLst>
                                  <p:childTnLst>
                                    <p:set>
                                      <p:cBhvr>
                                        <p:cTn id="319" dur="1" fill="hold">
                                          <p:stCondLst>
                                            <p:cond delay="0"/>
                                          </p:stCondLst>
                                        </p:cTn>
                                        <p:tgtEl>
                                          <p:spTgt spid="319"/>
                                        </p:tgtEl>
                                        <p:attrNameLst>
                                          <p:attrName>style.visibility</p:attrName>
                                        </p:attrNameLst>
                                      </p:cBhvr>
                                      <p:to>
                                        <p:strVal val="visible"/>
                                      </p:to>
                                    </p:set>
                                    <p:animEffect transition="in" filter="fade">
                                      <p:cBhvr>
                                        <p:cTn id="320" dur="1000"/>
                                        <p:tgtEl>
                                          <p:spTgt spid="319"/>
                                        </p:tgtEl>
                                      </p:cBhvr>
                                    </p:animEffect>
                                    <p:anim calcmode="lin" valueType="num">
                                      <p:cBhvr>
                                        <p:cTn id="321" dur="1000" fill="hold"/>
                                        <p:tgtEl>
                                          <p:spTgt spid="319"/>
                                        </p:tgtEl>
                                        <p:attrNameLst>
                                          <p:attrName>ppt_x</p:attrName>
                                        </p:attrNameLst>
                                      </p:cBhvr>
                                      <p:tavLst>
                                        <p:tav tm="0">
                                          <p:val>
                                            <p:strVal val="#ppt_x"/>
                                          </p:val>
                                        </p:tav>
                                        <p:tav tm="100000">
                                          <p:val>
                                            <p:strVal val="#ppt_x"/>
                                          </p:val>
                                        </p:tav>
                                      </p:tavLst>
                                    </p:anim>
                                    <p:anim calcmode="lin" valueType="num">
                                      <p:cBhvr>
                                        <p:cTn id="322" dur="1000" fill="hold"/>
                                        <p:tgtEl>
                                          <p:spTgt spid="319"/>
                                        </p:tgtEl>
                                        <p:attrNameLst>
                                          <p:attrName>ppt_y</p:attrName>
                                        </p:attrNameLst>
                                      </p:cBhvr>
                                      <p:tavLst>
                                        <p:tav tm="0">
                                          <p:val>
                                            <p:strVal val="#ppt_y+.1"/>
                                          </p:val>
                                        </p:tav>
                                        <p:tav tm="100000">
                                          <p:val>
                                            <p:strVal val="#ppt_y"/>
                                          </p:val>
                                        </p:tav>
                                      </p:tavLst>
                                    </p:anim>
                                  </p:childTnLst>
                                </p:cTn>
                              </p:par>
                              <p:par>
                                <p:cTn id="323" presetID="42" presetClass="entr" presetSubtype="0" fill="hold" nodeType="withEffect">
                                  <p:stCondLst>
                                    <p:cond delay="0"/>
                                  </p:stCondLst>
                                  <p:childTnLst>
                                    <p:set>
                                      <p:cBhvr>
                                        <p:cTn id="324" dur="1" fill="hold">
                                          <p:stCondLst>
                                            <p:cond delay="0"/>
                                          </p:stCondLst>
                                        </p:cTn>
                                        <p:tgtEl>
                                          <p:spTgt spid="320"/>
                                        </p:tgtEl>
                                        <p:attrNameLst>
                                          <p:attrName>style.visibility</p:attrName>
                                        </p:attrNameLst>
                                      </p:cBhvr>
                                      <p:to>
                                        <p:strVal val="visible"/>
                                      </p:to>
                                    </p:set>
                                    <p:animEffect transition="in" filter="fade">
                                      <p:cBhvr>
                                        <p:cTn id="325" dur="1000"/>
                                        <p:tgtEl>
                                          <p:spTgt spid="320"/>
                                        </p:tgtEl>
                                      </p:cBhvr>
                                    </p:animEffect>
                                    <p:anim calcmode="lin" valueType="num">
                                      <p:cBhvr>
                                        <p:cTn id="326" dur="1000" fill="hold"/>
                                        <p:tgtEl>
                                          <p:spTgt spid="320"/>
                                        </p:tgtEl>
                                        <p:attrNameLst>
                                          <p:attrName>ppt_x</p:attrName>
                                        </p:attrNameLst>
                                      </p:cBhvr>
                                      <p:tavLst>
                                        <p:tav tm="0">
                                          <p:val>
                                            <p:strVal val="#ppt_x"/>
                                          </p:val>
                                        </p:tav>
                                        <p:tav tm="100000">
                                          <p:val>
                                            <p:strVal val="#ppt_x"/>
                                          </p:val>
                                        </p:tav>
                                      </p:tavLst>
                                    </p:anim>
                                    <p:anim calcmode="lin" valueType="num">
                                      <p:cBhvr>
                                        <p:cTn id="327" dur="1000" fill="hold"/>
                                        <p:tgtEl>
                                          <p:spTgt spid="320"/>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321"/>
                                        </p:tgtEl>
                                        <p:attrNameLst>
                                          <p:attrName>style.visibility</p:attrName>
                                        </p:attrNameLst>
                                      </p:cBhvr>
                                      <p:to>
                                        <p:strVal val="visible"/>
                                      </p:to>
                                    </p:set>
                                    <p:animEffect transition="in" filter="fade">
                                      <p:cBhvr>
                                        <p:cTn id="330" dur="1000"/>
                                        <p:tgtEl>
                                          <p:spTgt spid="321"/>
                                        </p:tgtEl>
                                      </p:cBhvr>
                                    </p:animEffect>
                                    <p:anim calcmode="lin" valueType="num">
                                      <p:cBhvr>
                                        <p:cTn id="331" dur="1000" fill="hold"/>
                                        <p:tgtEl>
                                          <p:spTgt spid="321"/>
                                        </p:tgtEl>
                                        <p:attrNameLst>
                                          <p:attrName>ppt_x</p:attrName>
                                        </p:attrNameLst>
                                      </p:cBhvr>
                                      <p:tavLst>
                                        <p:tav tm="0">
                                          <p:val>
                                            <p:strVal val="#ppt_x"/>
                                          </p:val>
                                        </p:tav>
                                        <p:tav tm="100000">
                                          <p:val>
                                            <p:strVal val="#ppt_x"/>
                                          </p:val>
                                        </p:tav>
                                      </p:tavLst>
                                    </p:anim>
                                    <p:anim calcmode="lin" valueType="num">
                                      <p:cBhvr>
                                        <p:cTn id="332" dur="1000" fill="hold"/>
                                        <p:tgtEl>
                                          <p:spTgt spid="321"/>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322"/>
                                        </p:tgtEl>
                                        <p:attrNameLst>
                                          <p:attrName>style.visibility</p:attrName>
                                        </p:attrNameLst>
                                      </p:cBhvr>
                                      <p:to>
                                        <p:strVal val="visible"/>
                                      </p:to>
                                    </p:set>
                                    <p:animEffect transition="in" filter="fade">
                                      <p:cBhvr>
                                        <p:cTn id="335" dur="1000"/>
                                        <p:tgtEl>
                                          <p:spTgt spid="322"/>
                                        </p:tgtEl>
                                      </p:cBhvr>
                                    </p:animEffect>
                                    <p:anim calcmode="lin" valueType="num">
                                      <p:cBhvr>
                                        <p:cTn id="336" dur="1000" fill="hold"/>
                                        <p:tgtEl>
                                          <p:spTgt spid="322"/>
                                        </p:tgtEl>
                                        <p:attrNameLst>
                                          <p:attrName>ppt_x</p:attrName>
                                        </p:attrNameLst>
                                      </p:cBhvr>
                                      <p:tavLst>
                                        <p:tav tm="0">
                                          <p:val>
                                            <p:strVal val="#ppt_x"/>
                                          </p:val>
                                        </p:tav>
                                        <p:tav tm="100000">
                                          <p:val>
                                            <p:strVal val="#ppt_x"/>
                                          </p:val>
                                        </p:tav>
                                      </p:tavLst>
                                    </p:anim>
                                    <p:anim calcmode="lin" valueType="num">
                                      <p:cBhvr>
                                        <p:cTn id="337" dur="1000" fill="hold"/>
                                        <p:tgtEl>
                                          <p:spTgt spid="322"/>
                                        </p:tgtEl>
                                        <p:attrNameLst>
                                          <p:attrName>ppt_y</p:attrName>
                                        </p:attrNameLst>
                                      </p:cBhvr>
                                      <p:tavLst>
                                        <p:tav tm="0">
                                          <p:val>
                                            <p:strVal val="#ppt_y+.1"/>
                                          </p:val>
                                        </p:tav>
                                        <p:tav tm="100000">
                                          <p:val>
                                            <p:strVal val="#ppt_y"/>
                                          </p:val>
                                        </p:tav>
                                      </p:tavLst>
                                    </p:anim>
                                  </p:childTnLst>
                                </p:cTn>
                              </p:par>
                              <p:par>
                                <p:cTn id="338" presetID="42" presetClass="entr" presetSubtype="0" fill="hold" nodeType="withEffect">
                                  <p:stCondLst>
                                    <p:cond delay="0"/>
                                  </p:stCondLst>
                                  <p:childTnLst>
                                    <p:set>
                                      <p:cBhvr>
                                        <p:cTn id="339" dur="1" fill="hold">
                                          <p:stCondLst>
                                            <p:cond delay="0"/>
                                          </p:stCondLst>
                                        </p:cTn>
                                        <p:tgtEl>
                                          <p:spTgt spid="323"/>
                                        </p:tgtEl>
                                        <p:attrNameLst>
                                          <p:attrName>style.visibility</p:attrName>
                                        </p:attrNameLst>
                                      </p:cBhvr>
                                      <p:to>
                                        <p:strVal val="visible"/>
                                      </p:to>
                                    </p:set>
                                    <p:animEffect transition="in" filter="fade">
                                      <p:cBhvr>
                                        <p:cTn id="340" dur="1000"/>
                                        <p:tgtEl>
                                          <p:spTgt spid="323"/>
                                        </p:tgtEl>
                                      </p:cBhvr>
                                    </p:animEffect>
                                    <p:anim calcmode="lin" valueType="num">
                                      <p:cBhvr>
                                        <p:cTn id="341" dur="1000" fill="hold"/>
                                        <p:tgtEl>
                                          <p:spTgt spid="323"/>
                                        </p:tgtEl>
                                        <p:attrNameLst>
                                          <p:attrName>ppt_x</p:attrName>
                                        </p:attrNameLst>
                                      </p:cBhvr>
                                      <p:tavLst>
                                        <p:tav tm="0">
                                          <p:val>
                                            <p:strVal val="#ppt_x"/>
                                          </p:val>
                                        </p:tav>
                                        <p:tav tm="100000">
                                          <p:val>
                                            <p:strVal val="#ppt_x"/>
                                          </p:val>
                                        </p:tav>
                                      </p:tavLst>
                                    </p:anim>
                                    <p:anim calcmode="lin" valueType="num">
                                      <p:cBhvr>
                                        <p:cTn id="342" dur="1000" fill="hold"/>
                                        <p:tgtEl>
                                          <p:spTgt spid="323"/>
                                        </p:tgtEl>
                                        <p:attrNameLst>
                                          <p:attrName>ppt_y</p:attrName>
                                        </p:attrNameLst>
                                      </p:cBhvr>
                                      <p:tavLst>
                                        <p:tav tm="0">
                                          <p:val>
                                            <p:strVal val="#ppt_y+.1"/>
                                          </p:val>
                                        </p:tav>
                                        <p:tav tm="100000">
                                          <p:val>
                                            <p:strVal val="#ppt_y"/>
                                          </p:val>
                                        </p:tav>
                                      </p:tavLst>
                                    </p:anim>
                                  </p:childTnLst>
                                </p:cTn>
                              </p:par>
                              <p:par>
                                <p:cTn id="343" presetID="42" presetClass="entr" presetSubtype="0" fill="hold" nodeType="withEffect">
                                  <p:stCondLst>
                                    <p:cond delay="0"/>
                                  </p:stCondLst>
                                  <p:childTnLst>
                                    <p:set>
                                      <p:cBhvr>
                                        <p:cTn id="344" dur="1" fill="hold">
                                          <p:stCondLst>
                                            <p:cond delay="0"/>
                                          </p:stCondLst>
                                        </p:cTn>
                                        <p:tgtEl>
                                          <p:spTgt spid="324"/>
                                        </p:tgtEl>
                                        <p:attrNameLst>
                                          <p:attrName>style.visibility</p:attrName>
                                        </p:attrNameLst>
                                      </p:cBhvr>
                                      <p:to>
                                        <p:strVal val="visible"/>
                                      </p:to>
                                    </p:set>
                                    <p:animEffect transition="in" filter="fade">
                                      <p:cBhvr>
                                        <p:cTn id="345" dur="1000"/>
                                        <p:tgtEl>
                                          <p:spTgt spid="324"/>
                                        </p:tgtEl>
                                      </p:cBhvr>
                                    </p:animEffect>
                                    <p:anim calcmode="lin" valueType="num">
                                      <p:cBhvr>
                                        <p:cTn id="346" dur="1000" fill="hold"/>
                                        <p:tgtEl>
                                          <p:spTgt spid="324"/>
                                        </p:tgtEl>
                                        <p:attrNameLst>
                                          <p:attrName>ppt_x</p:attrName>
                                        </p:attrNameLst>
                                      </p:cBhvr>
                                      <p:tavLst>
                                        <p:tav tm="0">
                                          <p:val>
                                            <p:strVal val="#ppt_x"/>
                                          </p:val>
                                        </p:tav>
                                        <p:tav tm="100000">
                                          <p:val>
                                            <p:strVal val="#ppt_x"/>
                                          </p:val>
                                        </p:tav>
                                      </p:tavLst>
                                    </p:anim>
                                    <p:anim calcmode="lin" valueType="num">
                                      <p:cBhvr>
                                        <p:cTn id="347" dur="1000" fill="hold"/>
                                        <p:tgtEl>
                                          <p:spTgt spid="324"/>
                                        </p:tgtEl>
                                        <p:attrNameLst>
                                          <p:attrName>ppt_y</p:attrName>
                                        </p:attrNameLst>
                                      </p:cBhvr>
                                      <p:tavLst>
                                        <p:tav tm="0">
                                          <p:val>
                                            <p:strVal val="#ppt_y+.1"/>
                                          </p:val>
                                        </p:tav>
                                        <p:tav tm="100000">
                                          <p:val>
                                            <p:strVal val="#ppt_y"/>
                                          </p:val>
                                        </p:tav>
                                      </p:tavLst>
                                    </p:anim>
                                  </p:childTnLst>
                                </p:cTn>
                              </p:par>
                              <p:par>
                                <p:cTn id="348" presetID="42" presetClass="entr" presetSubtype="0" fill="hold" nodeType="withEffect">
                                  <p:stCondLst>
                                    <p:cond delay="0"/>
                                  </p:stCondLst>
                                  <p:childTnLst>
                                    <p:set>
                                      <p:cBhvr>
                                        <p:cTn id="349" dur="1" fill="hold">
                                          <p:stCondLst>
                                            <p:cond delay="0"/>
                                          </p:stCondLst>
                                        </p:cTn>
                                        <p:tgtEl>
                                          <p:spTgt spid="325"/>
                                        </p:tgtEl>
                                        <p:attrNameLst>
                                          <p:attrName>style.visibility</p:attrName>
                                        </p:attrNameLst>
                                      </p:cBhvr>
                                      <p:to>
                                        <p:strVal val="visible"/>
                                      </p:to>
                                    </p:set>
                                    <p:animEffect transition="in" filter="fade">
                                      <p:cBhvr>
                                        <p:cTn id="350" dur="1000"/>
                                        <p:tgtEl>
                                          <p:spTgt spid="325"/>
                                        </p:tgtEl>
                                      </p:cBhvr>
                                    </p:animEffect>
                                    <p:anim calcmode="lin" valueType="num">
                                      <p:cBhvr>
                                        <p:cTn id="351" dur="1000" fill="hold"/>
                                        <p:tgtEl>
                                          <p:spTgt spid="325"/>
                                        </p:tgtEl>
                                        <p:attrNameLst>
                                          <p:attrName>ppt_x</p:attrName>
                                        </p:attrNameLst>
                                      </p:cBhvr>
                                      <p:tavLst>
                                        <p:tav tm="0">
                                          <p:val>
                                            <p:strVal val="#ppt_x"/>
                                          </p:val>
                                        </p:tav>
                                        <p:tav tm="100000">
                                          <p:val>
                                            <p:strVal val="#ppt_x"/>
                                          </p:val>
                                        </p:tav>
                                      </p:tavLst>
                                    </p:anim>
                                    <p:anim calcmode="lin" valueType="num">
                                      <p:cBhvr>
                                        <p:cTn id="352" dur="1000" fill="hold"/>
                                        <p:tgtEl>
                                          <p:spTgt spid="325"/>
                                        </p:tgtEl>
                                        <p:attrNameLst>
                                          <p:attrName>ppt_y</p:attrName>
                                        </p:attrNameLst>
                                      </p:cBhvr>
                                      <p:tavLst>
                                        <p:tav tm="0">
                                          <p:val>
                                            <p:strVal val="#ppt_y+.1"/>
                                          </p:val>
                                        </p:tav>
                                        <p:tav tm="100000">
                                          <p:val>
                                            <p:strVal val="#ppt_y"/>
                                          </p:val>
                                        </p:tav>
                                      </p:tavLst>
                                    </p:anim>
                                  </p:childTnLst>
                                </p:cTn>
                              </p:par>
                              <p:par>
                                <p:cTn id="353" presetID="42" presetClass="entr" presetSubtype="0" fill="hold" nodeType="withEffect">
                                  <p:stCondLst>
                                    <p:cond delay="0"/>
                                  </p:stCondLst>
                                  <p:childTnLst>
                                    <p:set>
                                      <p:cBhvr>
                                        <p:cTn id="354" dur="1" fill="hold">
                                          <p:stCondLst>
                                            <p:cond delay="0"/>
                                          </p:stCondLst>
                                        </p:cTn>
                                        <p:tgtEl>
                                          <p:spTgt spid="326"/>
                                        </p:tgtEl>
                                        <p:attrNameLst>
                                          <p:attrName>style.visibility</p:attrName>
                                        </p:attrNameLst>
                                      </p:cBhvr>
                                      <p:to>
                                        <p:strVal val="visible"/>
                                      </p:to>
                                    </p:set>
                                    <p:animEffect transition="in" filter="fade">
                                      <p:cBhvr>
                                        <p:cTn id="355" dur="1000"/>
                                        <p:tgtEl>
                                          <p:spTgt spid="326"/>
                                        </p:tgtEl>
                                      </p:cBhvr>
                                    </p:animEffect>
                                    <p:anim calcmode="lin" valueType="num">
                                      <p:cBhvr>
                                        <p:cTn id="356" dur="1000" fill="hold"/>
                                        <p:tgtEl>
                                          <p:spTgt spid="326"/>
                                        </p:tgtEl>
                                        <p:attrNameLst>
                                          <p:attrName>ppt_x</p:attrName>
                                        </p:attrNameLst>
                                      </p:cBhvr>
                                      <p:tavLst>
                                        <p:tav tm="0">
                                          <p:val>
                                            <p:strVal val="#ppt_x"/>
                                          </p:val>
                                        </p:tav>
                                        <p:tav tm="100000">
                                          <p:val>
                                            <p:strVal val="#ppt_x"/>
                                          </p:val>
                                        </p:tav>
                                      </p:tavLst>
                                    </p:anim>
                                    <p:anim calcmode="lin" valueType="num">
                                      <p:cBhvr>
                                        <p:cTn id="357" dur="1000" fill="hold"/>
                                        <p:tgtEl>
                                          <p:spTgt spid="326"/>
                                        </p:tgtEl>
                                        <p:attrNameLst>
                                          <p:attrName>ppt_y</p:attrName>
                                        </p:attrNameLst>
                                      </p:cBhvr>
                                      <p:tavLst>
                                        <p:tav tm="0">
                                          <p:val>
                                            <p:strVal val="#ppt_y+.1"/>
                                          </p:val>
                                        </p:tav>
                                        <p:tav tm="100000">
                                          <p:val>
                                            <p:strVal val="#ppt_y"/>
                                          </p:val>
                                        </p:tav>
                                      </p:tavLst>
                                    </p:anim>
                                  </p:childTnLst>
                                </p:cTn>
                              </p:par>
                              <p:par>
                                <p:cTn id="358" presetID="42" presetClass="entr" presetSubtype="0" fill="hold" nodeType="withEffect">
                                  <p:stCondLst>
                                    <p:cond delay="0"/>
                                  </p:stCondLst>
                                  <p:childTnLst>
                                    <p:set>
                                      <p:cBhvr>
                                        <p:cTn id="359" dur="1" fill="hold">
                                          <p:stCondLst>
                                            <p:cond delay="0"/>
                                          </p:stCondLst>
                                        </p:cTn>
                                        <p:tgtEl>
                                          <p:spTgt spid="327"/>
                                        </p:tgtEl>
                                        <p:attrNameLst>
                                          <p:attrName>style.visibility</p:attrName>
                                        </p:attrNameLst>
                                      </p:cBhvr>
                                      <p:to>
                                        <p:strVal val="visible"/>
                                      </p:to>
                                    </p:set>
                                    <p:animEffect transition="in" filter="fade">
                                      <p:cBhvr>
                                        <p:cTn id="360" dur="1000"/>
                                        <p:tgtEl>
                                          <p:spTgt spid="327"/>
                                        </p:tgtEl>
                                      </p:cBhvr>
                                    </p:animEffect>
                                    <p:anim calcmode="lin" valueType="num">
                                      <p:cBhvr>
                                        <p:cTn id="361" dur="1000" fill="hold"/>
                                        <p:tgtEl>
                                          <p:spTgt spid="327"/>
                                        </p:tgtEl>
                                        <p:attrNameLst>
                                          <p:attrName>ppt_x</p:attrName>
                                        </p:attrNameLst>
                                      </p:cBhvr>
                                      <p:tavLst>
                                        <p:tav tm="0">
                                          <p:val>
                                            <p:strVal val="#ppt_x"/>
                                          </p:val>
                                        </p:tav>
                                        <p:tav tm="100000">
                                          <p:val>
                                            <p:strVal val="#ppt_x"/>
                                          </p:val>
                                        </p:tav>
                                      </p:tavLst>
                                    </p:anim>
                                    <p:anim calcmode="lin" valueType="num">
                                      <p:cBhvr>
                                        <p:cTn id="362" dur="1000" fill="hold"/>
                                        <p:tgtEl>
                                          <p:spTgt spid="327"/>
                                        </p:tgtEl>
                                        <p:attrNameLst>
                                          <p:attrName>ppt_y</p:attrName>
                                        </p:attrNameLst>
                                      </p:cBhvr>
                                      <p:tavLst>
                                        <p:tav tm="0">
                                          <p:val>
                                            <p:strVal val="#ppt_y+.1"/>
                                          </p:val>
                                        </p:tav>
                                        <p:tav tm="100000">
                                          <p:val>
                                            <p:strVal val="#ppt_y"/>
                                          </p:val>
                                        </p:tav>
                                      </p:tavLst>
                                    </p:anim>
                                  </p:childTnLst>
                                </p:cTn>
                              </p:par>
                              <p:par>
                                <p:cTn id="363" presetID="42" presetClass="entr" presetSubtype="0" fill="hold" grpId="0" nodeType="withEffect">
                                  <p:stCondLst>
                                    <p:cond delay="0"/>
                                  </p:stCondLst>
                                  <p:childTnLst>
                                    <p:set>
                                      <p:cBhvr>
                                        <p:cTn id="364" dur="1" fill="hold">
                                          <p:stCondLst>
                                            <p:cond delay="0"/>
                                          </p:stCondLst>
                                        </p:cTn>
                                        <p:tgtEl>
                                          <p:spTgt spid="328"/>
                                        </p:tgtEl>
                                        <p:attrNameLst>
                                          <p:attrName>style.visibility</p:attrName>
                                        </p:attrNameLst>
                                      </p:cBhvr>
                                      <p:to>
                                        <p:strVal val="visible"/>
                                      </p:to>
                                    </p:set>
                                    <p:animEffect transition="in" filter="fade">
                                      <p:cBhvr>
                                        <p:cTn id="365" dur="1000"/>
                                        <p:tgtEl>
                                          <p:spTgt spid="328"/>
                                        </p:tgtEl>
                                      </p:cBhvr>
                                    </p:animEffect>
                                    <p:anim calcmode="lin" valueType="num">
                                      <p:cBhvr>
                                        <p:cTn id="366" dur="1000" fill="hold"/>
                                        <p:tgtEl>
                                          <p:spTgt spid="328"/>
                                        </p:tgtEl>
                                        <p:attrNameLst>
                                          <p:attrName>ppt_x</p:attrName>
                                        </p:attrNameLst>
                                      </p:cBhvr>
                                      <p:tavLst>
                                        <p:tav tm="0">
                                          <p:val>
                                            <p:strVal val="#ppt_x"/>
                                          </p:val>
                                        </p:tav>
                                        <p:tav tm="100000">
                                          <p:val>
                                            <p:strVal val="#ppt_x"/>
                                          </p:val>
                                        </p:tav>
                                      </p:tavLst>
                                    </p:anim>
                                    <p:anim calcmode="lin" valueType="num">
                                      <p:cBhvr>
                                        <p:cTn id="367" dur="1000" fill="hold"/>
                                        <p:tgtEl>
                                          <p:spTgt spid="328"/>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0"/>
                                  </p:stCondLst>
                                  <p:childTnLst>
                                    <p:set>
                                      <p:cBhvr>
                                        <p:cTn id="369" dur="1" fill="hold">
                                          <p:stCondLst>
                                            <p:cond delay="0"/>
                                          </p:stCondLst>
                                        </p:cTn>
                                        <p:tgtEl>
                                          <p:spTgt spid="329"/>
                                        </p:tgtEl>
                                        <p:attrNameLst>
                                          <p:attrName>style.visibility</p:attrName>
                                        </p:attrNameLst>
                                      </p:cBhvr>
                                      <p:to>
                                        <p:strVal val="visible"/>
                                      </p:to>
                                    </p:set>
                                    <p:animEffect transition="in" filter="fade">
                                      <p:cBhvr>
                                        <p:cTn id="370" dur="1000"/>
                                        <p:tgtEl>
                                          <p:spTgt spid="329"/>
                                        </p:tgtEl>
                                      </p:cBhvr>
                                    </p:animEffect>
                                    <p:anim calcmode="lin" valueType="num">
                                      <p:cBhvr>
                                        <p:cTn id="371" dur="1000" fill="hold"/>
                                        <p:tgtEl>
                                          <p:spTgt spid="329"/>
                                        </p:tgtEl>
                                        <p:attrNameLst>
                                          <p:attrName>ppt_x</p:attrName>
                                        </p:attrNameLst>
                                      </p:cBhvr>
                                      <p:tavLst>
                                        <p:tav tm="0">
                                          <p:val>
                                            <p:strVal val="#ppt_x"/>
                                          </p:val>
                                        </p:tav>
                                        <p:tav tm="100000">
                                          <p:val>
                                            <p:strVal val="#ppt_x"/>
                                          </p:val>
                                        </p:tav>
                                      </p:tavLst>
                                    </p:anim>
                                    <p:anim calcmode="lin" valueType="num">
                                      <p:cBhvr>
                                        <p:cTn id="372" dur="1000" fill="hold"/>
                                        <p:tgtEl>
                                          <p:spTgt spid="329"/>
                                        </p:tgtEl>
                                        <p:attrNameLst>
                                          <p:attrName>ppt_y</p:attrName>
                                        </p:attrNameLst>
                                      </p:cBhvr>
                                      <p:tavLst>
                                        <p:tav tm="0">
                                          <p:val>
                                            <p:strVal val="#ppt_y+.1"/>
                                          </p:val>
                                        </p:tav>
                                        <p:tav tm="100000">
                                          <p:val>
                                            <p:strVal val="#ppt_y"/>
                                          </p:val>
                                        </p:tav>
                                      </p:tavLst>
                                    </p:anim>
                                  </p:childTnLst>
                                </p:cTn>
                              </p:par>
                              <p:par>
                                <p:cTn id="373" presetID="42" presetClass="entr" presetSubtype="0" fill="hold" nodeType="withEffect">
                                  <p:stCondLst>
                                    <p:cond delay="0"/>
                                  </p:stCondLst>
                                  <p:childTnLst>
                                    <p:set>
                                      <p:cBhvr>
                                        <p:cTn id="374" dur="1" fill="hold">
                                          <p:stCondLst>
                                            <p:cond delay="0"/>
                                          </p:stCondLst>
                                        </p:cTn>
                                        <p:tgtEl>
                                          <p:spTgt spid="330"/>
                                        </p:tgtEl>
                                        <p:attrNameLst>
                                          <p:attrName>style.visibility</p:attrName>
                                        </p:attrNameLst>
                                      </p:cBhvr>
                                      <p:to>
                                        <p:strVal val="visible"/>
                                      </p:to>
                                    </p:set>
                                    <p:animEffect transition="in" filter="fade">
                                      <p:cBhvr>
                                        <p:cTn id="375" dur="1000"/>
                                        <p:tgtEl>
                                          <p:spTgt spid="330"/>
                                        </p:tgtEl>
                                      </p:cBhvr>
                                    </p:animEffect>
                                    <p:anim calcmode="lin" valueType="num">
                                      <p:cBhvr>
                                        <p:cTn id="376" dur="1000" fill="hold"/>
                                        <p:tgtEl>
                                          <p:spTgt spid="330"/>
                                        </p:tgtEl>
                                        <p:attrNameLst>
                                          <p:attrName>ppt_x</p:attrName>
                                        </p:attrNameLst>
                                      </p:cBhvr>
                                      <p:tavLst>
                                        <p:tav tm="0">
                                          <p:val>
                                            <p:strVal val="#ppt_x"/>
                                          </p:val>
                                        </p:tav>
                                        <p:tav tm="100000">
                                          <p:val>
                                            <p:strVal val="#ppt_x"/>
                                          </p:val>
                                        </p:tav>
                                      </p:tavLst>
                                    </p:anim>
                                    <p:anim calcmode="lin" valueType="num">
                                      <p:cBhvr>
                                        <p:cTn id="377" dur="1000" fill="hold"/>
                                        <p:tgtEl>
                                          <p:spTgt spid="330"/>
                                        </p:tgtEl>
                                        <p:attrNameLst>
                                          <p:attrName>ppt_y</p:attrName>
                                        </p:attrNameLst>
                                      </p:cBhvr>
                                      <p:tavLst>
                                        <p:tav tm="0">
                                          <p:val>
                                            <p:strVal val="#ppt_y+.1"/>
                                          </p:val>
                                        </p:tav>
                                        <p:tav tm="100000">
                                          <p:val>
                                            <p:strVal val="#ppt_y"/>
                                          </p:val>
                                        </p:tav>
                                      </p:tavLst>
                                    </p:anim>
                                  </p:childTnLst>
                                </p:cTn>
                              </p:par>
                              <p:par>
                                <p:cTn id="378" presetID="42" presetClass="entr" presetSubtype="0" fill="hold" nodeType="withEffect">
                                  <p:stCondLst>
                                    <p:cond delay="0"/>
                                  </p:stCondLst>
                                  <p:childTnLst>
                                    <p:set>
                                      <p:cBhvr>
                                        <p:cTn id="379" dur="1" fill="hold">
                                          <p:stCondLst>
                                            <p:cond delay="0"/>
                                          </p:stCondLst>
                                        </p:cTn>
                                        <p:tgtEl>
                                          <p:spTgt spid="331"/>
                                        </p:tgtEl>
                                        <p:attrNameLst>
                                          <p:attrName>style.visibility</p:attrName>
                                        </p:attrNameLst>
                                      </p:cBhvr>
                                      <p:to>
                                        <p:strVal val="visible"/>
                                      </p:to>
                                    </p:set>
                                    <p:animEffect transition="in" filter="fade">
                                      <p:cBhvr>
                                        <p:cTn id="380" dur="1000"/>
                                        <p:tgtEl>
                                          <p:spTgt spid="331"/>
                                        </p:tgtEl>
                                      </p:cBhvr>
                                    </p:animEffect>
                                    <p:anim calcmode="lin" valueType="num">
                                      <p:cBhvr>
                                        <p:cTn id="381" dur="1000" fill="hold"/>
                                        <p:tgtEl>
                                          <p:spTgt spid="331"/>
                                        </p:tgtEl>
                                        <p:attrNameLst>
                                          <p:attrName>ppt_x</p:attrName>
                                        </p:attrNameLst>
                                      </p:cBhvr>
                                      <p:tavLst>
                                        <p:tav tm="0">
                                          <p:val>
                                            <p:strVal val="#ppt_x"/>
                                          </p:val>
                                        </p:tav>
                                        <p:tav tm="100000">
                                          <p:val>
                                            <p:strVal val="#ppt_x"/>
                                          </p:val>
                                        </p:tav>
                                      </p:tavLst>
                                    </p:anim>
                                    <p:anim calcmode="lin" valueType="num">
                                      <p:cBhvr>
                                        <p:cTn id="382" dur="1000" fill="hold"/>
                                        <p:tgtEl>
                                          <p:spTgt spid="331"/>
                                        </p:tgtEl>
                                        <p:attrNameLst>
                                          <p:attrName>ppt_y</p:attrName>
                                        </p:attrNameLst>
                                      </p:cBhvr>
                                      <p:tavLst>
                                        <p:tav tm="0">
                                          <p:val>
                                            <p:strVal val="#ppt_y+.1"/>
                                          </p:val>
                                        </p:tav>
                                        <p:tav tm="100000">
                                          <p:val>
                                            <p:strVal val="#ppt_y"/>
                                          </p:val>
                                        </p:tav>
                                      </p:tavLst>
                                    </p:anim>
                                  </p:childTnLst>
                                </p:cTn>
                              </p:par>
                              <p:par>
                                <p:cTn id="383" presetID="42" presetClass="entr" presetSubtype="0" fill="hold" nodeType="withEffect">
                                  <p:stCondLst>
                                    <p:cond delay="0"/>
                                  </p:stCondLst>
                                  <p:childTnLst>
                                    <p:set>
                                      <p:cBhvr>
                                        <p:cTn id="384" dur="1" fill="hold">
                                          <p:stCondLst>
                                            <p:cond delay="0"/>
                                          </p:stCondLst>
                                        </p:cTn>
                                        <p:tgtEl>
                                          <p:spTgt spid="332"/>
                                        </p:tgtEl>
                                        <p:attrNameLst>
                                          <p:attrName>style.visibility</p:attrName>
                                        </p:attrNameLst>
                                      </p:cBhvr>
                                      <p:to>
                                        <p:strVal val="visible"/>
                                      </p:to>
                                    </p:set>
                                    <p:animEffect transition="in" filter="fade">
                                      <p:cBhvr>
                                        <p:cTn id="385" dur="1000"/>
                                        <p:tgtEl>
                                          <p:spTgt spid="332"/>
                                        </p:tgtEl>
                                      </p:cBhvr>
                                    </p:animEffect>
                                    <p:anim calcmode="lin" valueType="num">
                                      <p:cBhvr>
                                        <p:cTn id="386" dur="1000" fill="hold"/>
                                        <p:tgtEl>
                                          <p:spTgt spid="332"/>
                                        </p:tgtEl>
                                        <p:attrNameLst>
                                          <p:attrName>ppt_x</p:attrName>
                                        </p:attrNameLst>
                                      </p:cBhvr>
                                      <p:tavLst>
                                        <p:tav tm="0">
                                          <p:val>
                                            <p:strVal val="#ppt_x"/>
                                          </p:val>
                                        </p:tav>
                                        <p:tav tm="100000">
                                          <p:val>
                                            <p:strVal val="#ppt_x"/>
                                          </p:val>
                                        </p:tav>
                                      </p:tavLst>
                                    </p:anim>
                                    <p:anim calcmode="lin" valueType="num">
                                      <p:cBhvr>
                                        <p:cTn id="387" dur="1000" fill="hold"/>
                                        <p:tgtEl>
                                          <p:spTgt spid="332"/>
                                        </p:tgtEl>
                                        <p:attrNameLst>
                                          <p:attrName>ppt_y</p:attrName>
                                        </p:attrNameLst>
                                      </p:cBhvr>
                                      <p:tavLst>
                                        <p:tav tm="0">
                                          <p:val>
                                            <p:strVal val="#ppt_y+.1"/>
                                          </p:val>
                                        </p:tav>
                                        <p:tav tm="100000">
                                          <p:val>
                                            <p:strVal val="#ppt_y"/>
                                          </p:val>
                                        </p:tav>
                                      </p:tavLst>
                                    </p:anim>
                                  </p:childTnLst>
                                </p:cTn>
                              </p:par>
                              <p:par>
                                <p:cTn id="388" presetID="42" presetClass="entr" presetSubtype="0" fill="hold" nodeType="withEffect">
                                  <p:stCondLst>
                                    <p:cond delay="0"/>
                                  </p:stCondLst>
                                  <p:childTnLst>
                                    <p:set>
                                      <p:cBhvr>
                                        <p:cTn id="389" dur="1" fill="hold">
                                          <p:stCondLst>
                                            <p:cond delay="0"/>
                                          </p:stCondLst>
                                        </p:cTn>
                                        <p:tgtEl>
                                          <p:spTgt spid="333"/>
                                        </p:tgtEl>
                                        <p:attrNameLst>
                                          <p:attrName>style.visibility</p:attrName>
                                        </p:attrNameLst>
                                      </p:cBhvr>
                                      <p:to>
                                        <p:strVal val="visible"/>
                                      </p:to>
                                    </p:set>
                                    <p:animEffect transition="in" filter="fade">
                                      <p:cBhvr>
                                        <p:cTn id="390" dur="1000"/>
                                        <p:tgtEl>
                                          <p:spTgt spid="333"/>
                                        </p:tgtEl>
                                      </p:cBhvr>
                                    </p:animEffect>
                                    <p:anim calcmode="lin" valueType="num">
                                      <p:cBhvr>
                                        <p:cTn id="391" dur="1000" fill="hold"/>
                                        <p:tgtEl>
                                          <p:spTgt spid="333"/>
                                        </p:tgtEl>
                                        <p:attrNameLst>
                                          <p:attrName>ppt_x</p:attrName>
                                        </p:attrNameLst>
                                      </p:cBhvr>
                                      <p:tavLst>
                                        <p:tav tm="0">
                                          <p:val>
                                            <p:strVal val="#ppt_x"/>
                                          </p:val>
                                        </p:tav>
                                        <p:tav tm="100000">
                                          <p:val>
                                            <p:strVal val="#ppt_x"/>
                                          </p:val>
                                        </p:tav>
                                      </p:tavLst>
                                    </p:anim>
                                    <p:anim calcmode="lin" valueType="num">
                                      <p:cBhvr>
                                        <p:cTn id="392" dur="1000" fill="hold"/>
                                        <p:tgtEl>
                                          <p:spTgt spid="333"/>
                                        </p:tgtEl>
                                        <p:attrNameLst>
                                          <p:attrName>ppt_y</p:attrName>
                                        </p:attrNameLst>
                                      </p:cBhvr>
                                      <p:tavLst>
                                        <p:tav tm="0">
                                          <p:val>
                                            <p:strVal val="#ppt_y+.1"/>
                                          </p:val>
                                        </p:tav>
                                        <p:tav tm="100000">
                                          <p:val>
                                            <p:strVal val="#ppt_y"/>
                                          </p:val>
                                        </p:tav>
                                      </p:tavLst>
                                    </p:anim>
                                  </p:childTnLst>
                                </p:cTn>
                              </p:par>
                              <p:par>
                                <p:cTn id="393" presetID="42" presetClass="entr" presetSubtype="0" fill="hold" nodeType="withEffect">
                                  <p:stCondLst>
                                    <p:cond delay="0"/>
                                  </p:stCondLst>
                                  <p:childTnLst>
                                    <p:set>
                                      <p:cBhvr>
                                        <p:cTn id="394" dur="1" fill="hold">
                                          <p:stCondLst>
                                            <p:cond delay="0"/>
                                          </p:stCondLst>
                                        </p:cTn>
                                        <p:tgtEl>
                                          <p:spTgt spid="334"/>
                                        </p:tgtEl>
                                        <p:attrNameLst>
                                          <p:attrName>style.visibility</p:attrName>
                                        </p:attrNameLst>
                                      </p:cBhvr>
                                      <p:to>
                                        <p:strVal val="visible"/>
                                      </p:to>
                                    </p:set>
                                    <p:animEffect transition="in" filter="fade">
                                      <p:cBhvr>
                                        <p:cTn id="395" dur="1000"/>
                                        <p:tgtEl>
                                          <p:spTgt spid="334"/>
                                        </p:tgtEl>
                                      </p:cBhvr>
                                    </p:animEffect>
                                    <p:anim calcmode="lin" valueType="num">
                                      <p:cBhvr>
                                        <p:cTn id="396" dur="1000" fill="hold"/>
                                        <p:tgtEl>
                                          <p:spTgt spid="334"/>
                                        </p:tgtEl>
                                        <p:attrNameLst>
                                          <p:attrName>ppt_x</p:attrName>
                                        </p:attrNameLst>
                                      </p:cBhvr>
                                      <p:tavLst>
                                        <p:tav tm="0">
                                          <p:val>
                                            <p:strVal val="#ppt_x"/>
                                          </p:val>
                                        </p:tav>
                                        <p:tav tm="100000">
                                          <p:val>
                                            <p:strVal val="#ppt_x"/>
                                          </p:val>
                                        </p:tav>
                                      </p:tavLst>
                                    </p:anim>
                                    <p:anim calcmode="lin" valueType="num">
                                      <p:cBhvr>
                                        <p:cTn id="397" dur="1000" fill="hold"/>
                                        <p:tgtEl>
                                          <p:spTgt spid="334"/>
                                        </p:tgtEl>
                                        <p:attrNameLst>
                                          <p:attrName>ppt_y</p:attrName>
                                        </p:attrNameLst>
                                      </p:cBhvr>
                                      <p:tavLst>
                                        <p:tav tm="0">
                                          <p:val>
                                            <p:strVal val="#ppt_y+.1"/>
                                          </p:val>
                                        </p:tav>
                                        <p:tav tm="100000">
                                          <p:val>
                                            <p:strVal val="#ppt_y"/>
                                          </p:val>
                                        </p:tav>
                                      </p:tavLst>
                                    </p:anim>
                                  </p:childTnLst>
                                </p:cTn>
                              </p:par>
                              <p:par>
                                <p:cTn id="398" presetID="42" presetClass="entr" presetSubtype="0" fill="hold" nodeType="withEffect">
                                  <p:stCondLst>
                                    <p:cond delay="0"/>
                                  </p:stCondLst>
                                  <p:childTnLst>
                                    <p:set>
                                      <p:cBhvr>
                                        <p:cTn id="399" dur="1" fill="hold">
                                          <p:stCondLst>
                                            <p:cond delay="0"/>
                                          </p:stCondLst>
                                        </p:cTn>
                                        <p:tgtEl>
                                          <p:spTgt spid="335"/>
                                        </p:tgtEl>
                                        <p:attrNameLst>
                                          <p:attrName>style.visibility</p:attrName>
                                        </p:attrNameLst>
                                      </p:cBhvr>
                                      <p:to>
                                        <p:strVal val="visible"/>
                                      </p:to>
                                    </p:set>
                                    <p:animEffect transition="in" filter="fade">
                                      <p:cBhvr>
                                        <p:cTn id="400" dur="1000"/>
                                        <p:tgtEl>
                                          <p:spTgt spid="335"/>
                                        </p:tgtEl>
                                      </p:cBhvr>
                                    </p:animEffect>
                                    <p:anim calcmode="lin" valueType="num">
                                      <p:cBhvr>
                                        <p:cTn id="401" dur="1000" fill="hold"/>
                                        <p:tgtEl>
                                          <p:spTgt spid="335"/>
                                        </p:tgtEl>
                                        <p:attrNameLst>
                                          <p:attrName>ppt_x</p:attrName>
                                        </p:attrNameLst>
                                      </p:cBhvr>
                                      <p:tavLst>
                                        <p:tav tm="0">
                                          <p:val>
                                            <p:strVal val="#ppt_x"/>
                                          </p:val>
                                        </p:tav>
                                        <p:tav tm="100000">
                                          <p:val>
                                            <p:strVal val="#ppt_x"/>
                                          </p:val>
                                        </p:tav>
                                      </p:tavLst>
                                    </p:anim>
                                    <p:anim calcmode="lin" valueType="num">
                                      <p:cBhvr>
                                        <p:cTn id="402" dur="1000" fill="hold"/>
                                        <p:tgtEl>
                                          <p:spTgt spid="335"/>
                                        </p:tgtEl>
                                        <p:attrNameLst>
                                          <p:attrName>ppt_y</p:attrName>
                                        </p:attrNameLst>
                                      </p:cBhvr>
                                      <p:tavLst>
                                        <p:tav tm="0">
                                          <p:val>
                                            <p:strVal val="#ppt_y+.1"/>
                                          </p:val>
                                        </p:tav>
                                        <p:tav tm="100000">
                                          <p:val>
                                            <p:strVal val="#ppt_y"/>
                                          </p:val>
                                        </p:tav>
                                      </p:tavLst>
                                    </p:anim>
                                  </p:childTnLst>
                                </p:cTn>
                              </p:par>
                              <p:par>
                                <p:cTn id="403" presetID="42" presetClass="entr" presetSubtype="0" fill="hold" nodeType="withEffect">
                                  <p:stCondLst>
                                    <p:cond delay="0"/>
                                  </p:stCondLst>
                                  <p:childTnLst>
                                    <p:set>
                                      <p:cBhvr>
                                        <p:cTn id="404" dur="1" fill="hold">
                                          <p:stCondLst>
                                            <p:cond delay="0"/>
                                          </p:stCondLst>
                                        </p:cTn>
                                        <p:tgtEl>
                                          <p:spTgt spid="336"/>
                                        </p:tgtEl>
                                        <p:attrNameLst>
                                          <p:attrName>style.visibility</p:attrName>
                                        </p:attrNameLst>
                                      </p:cBhvr>
                                      <p:to>
                                        <p:strVal val="visible"/>
                                      </p:to>
                                    </p:set>
                                    <p:animEffect transition="in" filter="fade">
                                      <p:cBhvr>
                                        <p:cTn id="405" dur="1000"/>
                                        <p:tgtEl>
                                          <p:spTgt spid="336"/>
                                        </p:tgtEl>
                                      </p:cBhvr>
                                    </p:animEffect>
                                    <p:anim calcmode="lin" valueType="num">
                                      <p:cBhvr>
                                        <p:cTn id="406" dur="1000" fill="hold"/>
                                        <p:tgtEl>
                                          <p:spTgt spid="336"/>
                                        </p:tgtEl>
                                        <p:attrNameLst>
                                          <p:attrName>ppt_x</p:attrName>
                                        </p:attrNameLst>
                                      </p:cBhvr>
                                      <p:tavLst>
                                        <p:tav tm="0">
                                          <p:val>
                                            <p:strVal val="#ppt_x"/>
                                          </p:val>
                                        </p:tav>
                                        <p:tav tm="100000">
                                          <p:val>
                                            <p:strVal val="#ppt_x"/>
                                          </p:val>
                                        </p:tav>
                                      </p:tavLst>
                                    </p:anim>
                                    <p:anim calcmode="lin" valueType="num">
                                      <p:cBhvr>
                                        <p:cTn id="407" dur="1000" fill="hold"/>
                                        <p:tgtEl>
                                          <p:spTgt spid="336"/>
                                        </p:tgtEl>
                                        <p:attrNameLst>
                                          <p:attrName>ppt_y</p:attrName>
                                        </p:attrNameLst>
                                      </p:cBhvr>
                                      <p:tavLst>
                                        <p:tav tm="0">
                                          <p:val>
                                            <p:strVal val="#ppt_y+.1"/>
                                          </p:val>
                                        </p:tav>
                                        <p:tav tm="100000">
                                          <p:val>
                                            <p:strVal val="#ppt_y"/>
                                          </p:val>
                                        </p:tav>
                                      </p:tavLst>
                                    </p:anim>
                                  </p:childTnLst>
                                </p:cTn>
                              </p:par>
                              <p:par>
                                <p:cTn id="408" presetID="42" presetClass="entr" presetSubtype="0" fill="hold" nodeType="withEffect">
                                  <p:stCondLst>
                                    <p:cond delay="0"/>
                                  </p:stCondLst>
                                  <p:childTnLst>
                                    <p:set>
                                      <p:cBhvr>
                                        <p:cTn id="409" dur="1" fill="hold">
                                          <p:stCondLst>
                                            <p:cond delay="0"/>
                                          </p:stCondLst>
                                        </p:cTn>
                                        <p:tgtEl>
                                          <p:spTgt spid="337"/>
                                        </p:tgtEl>
                                        <p:attrNameLst>
                                          <p:attrName>style.visibility</p:attrName>
                                        </p:attrNameLst>
                                      </p:cBhvr>
                                      <p:to>
                                        <p:strVal val="visible"/>
                                      </p:to>
                                    </p:set>
                                    <p:animEffect transition="in" filter="fade">
                                      <p:cBhvr>
                                        <p:cTn id="410" dur="1000"/>
                                        <p:tgtEl>
                                          <p:spTgt spid="337"/>
                                        </p:tgtEl>
                                      </p:cBhvr>
                                    </p:animEffect>
                                    <p:anim calcmode="lin" valueType="num">
                                      <p:cBhvr>
                                        <p:cTn id="411" dur="1000" fill="hold"/>
                                        <p:tgtEl>
                                          <p:spTgt spid="337"/>
                                        </p:tgtEl>
                                        <p:attrNameLst>
                                          <p:attrName>ppt_x</p:attrName>
                                        </p:attrNameLst>
                                      </p:cBhvr>
                                      <p:tavLst>
                                        <p:tav tm="0">
                                          <p:val>
                                            <p:strVal val="#ppt_x"/>
                                          </p:val>
                                        </p:tav>
                                        <p:tav tm="100000">
                                          <p:val>
                                            <p:strVal val="#ppt_x"/>
                                          </p:val>
                                        </p:tav>
                                      </p:tavLst>
                                    </p:anim>
                                    <p:anim calcmode="lin" valueType="num">
                                      <p:cBhvr>
                                        <p:cTn id="412" dur="1000" fill="hold"/>
                                        <p:tgtEl>
                                          <p:spTgt spid="337"/>
                                        </p:tgtEl>
                                        <p:attrNameLst>
                                          <p:attrName>ppt_y</p:attrName>
                                        </p:attrNameLst>
                                      </p:cBhvr>
                                      <p:tavLst>
                                        <p:tav tm="0">
                                          <p:val>
                                            <p:strVal val="#ppt_y+.1"/>
                                          </p:val>
                                        </p:tav>
                                        <p:tav tm="100000">
                                          <p:val>
                                            <p:strVal val="#ppt_y"/>
                                          </p:val>
                                        </p:tav>
                                      </p:tavLst>
                                    </p:anim>
                                  </p:childTnLst>
                                </p:cTn>
                              </p:par>
                              <p:par>
                                <p:cTn id="413" presetID="42" presetClass="entr" presetSubtype="0" fill="hold" nodeType="withEffect">
                                  <p:stCondLst>
                                    <p:cond delay="0"/>
                                  </p:stCondLst>
                                  <p:childTnLst>
                                    <p:set>
                                      <p:cBhvr>
                                        <p:cTn id="414" dur="1" fill="hold">
                                          <p:stCondLst>
                                            <p:cond delay="0"/>
                                          </p:stCondLst>
                                        </p:cTn>
                                        <p:tgtEl>
                                          <p:spTgt spid="338"/>
                                        </p:tgtEl>
                                        <p:attrNameLst>
                                          <p:attrName>style.visibility</p:attrName>
                                        </p:attrNameLst>
                                      </p:cBhvr>
                                      <p:to>
                                        <p:strVal val="visible"/>
                                      </p:to>
                                    </p:set>
                                    <p:animEffect transition="in" filter="fade">
                                      <p:cBhvr>
                                        <p:cTn id="415" dur="1000"/>
                                        <p:tgtEl>
                                          <p:spTgt spid="338"/>
                                        </p:tgtEl>
                                      </p:cBhvr>
                                    </p:animEffect>
                                    <p:anim calcmode="lin" valueType="num">
                                      <p:cBhvr>
                                        <p:cTn id="416" dur="1000" fill="hold"/>
                                        <p:tgtEl>
                                          <p:spTgt spid="338"/>
                                        </p:tgtEl>
                                        <p:attrNameLst>
                                          <p:attrName>ppt_x</p:attrName>
                                        </p:attrNameLst>
                                      </p:cBhvr>
                                      <p:tavLst>
                                        <p:tav tm="0">
                                          <p:val>
                                            <p:strVal val="#ppt_x"/>
                                          </p:val>
                                        </p:tav>
                                        <p:tav tm="100000">
                                          <p:val>
                                            <p:strVal val="#ppt_x"/>
                                          </p:val>
                                        </p:tav>
                                      </p:tavLst>
                                    </p:anim>
                                    <p:anim calcmode="lin" valueType="num">
                                      <p:cBhvr>
                                        <p:cTn id="417" dur="1000" fill="hold"/>
                                        <p:tgtEl>
                                          <p:spTgt spid="338"/>
                                        </p:tgtEl>
                                        <p:attrNameLst>
                                          <p:attrName>ppt_y</p:attrName>
                                        </p:attrNameLst>
                                      </p:cBhvr>
                                      <p:tavLst>
                                        <p:tav tm="0">
                                          <p:val>
                                            <p:strVal val="#ppt_y+.1"/>
                                          </p:val>
                                        </p:tav>
                                        <p:tav tm="100000">
                                          <p:val>
                                            <p:strVal val="#ppt_y"/>
                                          </p:val>
                                        </p:tav>
                                      </p:tavLst>
                                    </p:anim>
                                  </p:childTnLst>
                                </p:cTn>
                              </p:par>
                              <p:par>
                                <p:cTn id="418" presetID="42" presetClass="entr" presetSubtype="0" fill="hold" nodeType="withEffect">
                                  <p:stCondLst>
                                    <p:cond delay="0"/>
                                  </p:stCondLst>
                                  <p:childTnLst>
                                    <p:set>
                                      <p:cBhvr>
                                        <p:cTn id="419" dur="1" fill="hold">
                                          <p:stCondLst>
                                            <p:cond delay="0"/>
                                          </p:stCondLst>
                                        </p:cTn>
                                        <p:tgtEl>
                                          <p:spTgt spid="339"/>
                                        </p:tgtEl>
                                        <p:attrNameLst>
                                          <p:attrName>style.visibility</p:attrName>
                                        </p:attrNameLst>
                                      </p:cBhvr>
                                      <p:to>
                                        <p:strVal val="visible"/>
                                      </p:to>
                                    </p:set>
                                    <p:animEffect transition="in" filter="fade">
                                      <p:cBhvr>
                                        <p:cTn id="420" dur="1000"/>
                                        <p:tgtEl>
                                          <p:spTgt spid="339"/>
                                        </p:tgtEl>
                                      </p:cBhvr>
                                    </p:animEffect>
                                    <p:anim calcmode="lin" valueType="num">
                                      <p:cBhvr>
                                        <p:cTn id="421" dur="1000" fill="hold"/>
                                        <p:tgtEl>
                                          <p:spTgt spid="339"/>
                                        </p:tgtEl>
                                        <p:attrNameLst>
                                          <p:attrName>ppt_x</p:attrName>
                                        </p:attrNameLst>
                                      </p:cBhvr>
                                      <p:tavLst>
                                        <p:tav tm="0">
                                          <p:val>
                                            <p:strVal val="#ppt_x"/>
                                          </p:val>
                                        </p:tav>
                                        <p:tav tm="100000">
                                          <p:val>
                                            <p:strVal val="#ppt_x"/>
                                          </p:val>
                                        </p:tav>
                                      </p:tavLst>
                                    </p:anim>
                                    <p:anim calcmode="lin" valueType="num">
                                      <p:cBhvr>
                                        <p:cTn id="422" dur="1000" fill="hold"/>
                                        <p:tgtEl>
                                          <p:spTgt spid="339"/>
                                        </p:tgtEl>
                                        <p:attrNameLst>
                                          <p:attrName>ppt_y</p:attrName>
                                        </p:attrNameLst>
                                      </p:cBhvr>
                                      <p:tavLst>
                                        <p:tav tm="0">
                                          <p:val>
                                            <p:strVal val="#ppt_y+.1"/>
                                          </p:val>
                                        </p:tav>
                                        <p:tav tm="100000">
                                          <p:val>
                                            <p:strVal val="#ppt_y"/>
                                          </p:val>
                                        </p:tav>
                                      </p:tavLst>
                                    </p:anim>
                                  </p:childTnLst>
                                </p:cTn>
                              </p:par>
                              <p:par>
                                <p:cTn id="423" presetID="42" presetClass="entr" presetSubtype="0" fill="hold" nodeType="withEffect">
                                  <p:stCondLst>
                                    <p:cond delay="0"/>
                                  </p:stCondLst>
                                  <p:childTnLst>
                                    <p:set>
                                      <p:cBhvr>
                                        <p:cTn id="424" dur="1" fill="hold">
                                          <p:stCondLst>
                                            <p:cond delay="0"/>
                                          </p:stCondLst>
                                        </p:cTn>
                                        <p:tgtEl>
                                          <p:spTgt spid="340"/>
                                        </p:tgtEl>
                                        <p:attrNameLst>
                                          <p:attrName>style.visibility</p:attrName>
                                        </p:attrNameLst>
                                      </p:cBhvr>
                                      <p:to>
                                        <p:strVal val="visible"/>
                                      </p:to>
                                    </p:set>
                                    <p:animEffect transition="in" filter="fade">
                                      <p:cBhvr>
                                        <p:cTn id="425" dur="1000"/>
                                        <p:tgtEl>
                                          <p:spTgt spid="340"/>
                                        </p:tgtEl>
                                      </p:cBhvr>
                                    </p:animEffect>
                                    <p:anim calcmode="lin" valueType="num">
                                      <p:cBhvr>
                                        <p:cTn id="426" dur="1000" fill="hold"/>
                                        <p:tgtEl>
                                          <p:spTgt spid="340"/>
                                        </p:tgtEl>
                                        <p:attrNameLst>
                                          <p:attrName>ppt_x</p:attrName>
                                        </p:attrNameLst>
                                      </p:cBhvr>
                                      <p:tavLst>
                                        <p:tav tm="0">
                                          <p:val>
                                            <p:strVal val="#ppt_x"/>
                                          </p:val>
                                        </p:tav>
                                        <p:tav tm="100000">
                                          <p:val>
                                            <p:strVal val="#ppt_x"/>
                                          </p:val>
                                        </p:tav>
                                      </p:tavLst>
                                    </p:anim>
                                    <p:anim calcmode="lin" valueType="num">
                                      <p:cBhvr>
                                        <p:cTn id="427" dur="1000" fill="hold"/>
                                        <p:tgtEl>
                                          <p:spTgt spid="340"/>
                                        </p:tgtEl>
                                        <p:attrNameLst>
                                          <p:attrName>ppt_y</p:attrName>
                                        </p:attrNameLst>
                                      </p:cBhvr>
                                      <p:tavLst>
                                        <p:tav tm="0">
                                          <p:val>
                                            <p:strVal val="#ppt_y+.1"/>
                                          </p:val>
                                        </p:tav>
                                        <p:tav tm="100000">
                                          <p:val>
                                            <p:strVal val="#ppt_y"/>
                                          </p:val>
                                        </p:tav>
                                      </p:tavLst>
                                    </p:anim>
                                  </p:childTnLst>
                                </p:cTn>
                              </p:par>
                              <p:par>
                                <p:cTn id="428" presetID="42" presetClass="entr" presetSubtype="0" fill="hold" nodeType="withEffect">
                                  <p:stCondLst>
                                    <p:cond delay="0"/>
                                  </p:stCondLst>
                                  <p:childTnLst>
                                    <p:set>
                                      <p:cBhvr>
                                        <p:cTn id="429" dur="1" fill="hold">
                                          <p:stCondLst>
                                            <p:cond delay="0"/>
                                          </p:stCondLst>
                                        </p:cTn>
                                        <p:tgtEl>
                                          <p:spTgt spid="341"/>
                                        </p:tgtEl>
                                        <p:attrNameLst>
                                          <p:attrName>style.visibility</p:attrName>
                                        </p:attrNameLst>
                                      </p:cBhvr>
                                      <p:to>
                                        <p:strVal val="visible"/>
                                      </p:to>
                                    </p:set>
                                    <p:animEffect transition="in" filter="fade">
                                      <p:cBhvr>
                                        <p:cTn id="430" dur="1000"/>
                                        <p:tgtEl>
                                          <p:spTgt spid="341"/>
                                        </p:tgtEl>
                                      </p:cBhvr>
                                    </p:animEffect>
                                    <p:anim calcmode="lin" valueType="num">
                                      <p:cBhvr>
                                        <p:cTn id="431" dur="1000" fill="hold"/>
                                        <p:tgtEl>
                                          <p:spTgt spid="341"/>
                                        </p:tgtEl>
                                        <p:attrNameLst>
                                          <p:attrName>ppt_x</p:attrName>
                                        </p:attrNameLst>
                                      </p:cBhvr>
                                      <p:tavLst>
                                        <p:tav tm="0">
                                          <p:val>
                                            <p:strVal val="#ppt_x"/>
                                          </p:val>
                                        </p:tav>
                                        <p:tav tm="100000">
                                          <p:val>
                                            <p:strVal val="#ppt_x"/>
                                          </p:val>
                                        </p:tav>
                                      </p:tavLst>
                                    </p:anim>
                                    <p:anim calcmode="lin" valueType="num">
                                      <p:cBhvr>
                                        <p:cTn id="432" dur="1000" fill="hold"/>
                                        <p:tgtEl>
                                          <p:spTgt spid="341"/>
                                        </p:tgtEl>
                                        <p:attrNameLst>
                                          <p:attrName>ppt_y</p:attrName>
                                        </p:attrNameLst>
                                      </p:cBhvr>
                                      <p:tavLst>
                                        <p:tav tm="0">
                                          <p:val>
                                            <p:strVal val="#ppt_y+.1"/>
                                          </p:val>
                                        </p:tav>
                                        <p:tav tm="100000">
                                          <p:val>
                                            <p:strVal val="#ppt_y"/>
                                          </p:val>
                                        </p:tav>
                                      </p:tavLst>
                                    </p:anim>
                                  </p:childTnLst>
                                </p:cTn>
                              </p:par>
                              <p:par>
                                <p:cTn id="433" presetID="42" presetClass="entr" presetSubtype="0" fill="hold" nodeType="withEffect">
                                  <p:stCondLst>
                                    <p:cond delay="0"/>
                                  </p:stCondLst>
                                  <p:childTnLst>
                                    <p:set>
                                      <p:cBhvr>
                                        <p:cTn id="434" dur="1" fill="hold">
                                          <p:stCondLst>
                                            <p:cond delay="0"/>
                                          </p:stCondLst>
                                        </p:cTn>
                                        <p:tgtEl>
                                          <p:spTgt spid="342"/>
                                        </p:tgtEl>
                                        <p:attrNameLst>
                                          <p:attrName>style.visibility</p:attrName>
                                        </p:attrNameLst>
                                      </p:cBhvr>
                                      <p:to>
                                        <p:strVal val="visible"/>
                                      </p:to>
                                    </p:set>
                                    <p:animEffect transition="in" filter="fade">
                                      <p:cBhvr>
                                        <p:cTn id="435" dur="1000"/>
                                        <p:tgtEl>
                                          <p:spTgt spid="342"/>
                                        </p:tgtEl>
                                      </p:cBhvr>
                                    </p:animEffect>
                                    <p:anim calcmode="lin" valueType="num">
                                      <p:cBhvr>
                                        <p:cTn id="436" dur="1000" fill="hold"/>
                                        <p:tgtEl>
                                          <p:spTgt spid="342"/>
                                        </p:tgtEl>
                                        <p:attrNameLst>
                                          <p:attrName>ppt_x</p:attrName>
                                        </p:attrNameLst>
                                      </p:cBhvr>
                                      <p:tavLst>
                                        <p:tav tm="0">
                                          <p:val>
                                            <p:strVal val="#ppt_x"/>
                                          </p:val>
                                        </p:tav>
                                        <p:tav tm="100000">
                                          <p:val>
                                            <p:strVal val="#ppt_x"/>
                                          </p:val>
                                        </p:tav>
                                      </p:tavLst>
                                    </p:anim>
                                    <p:anim calcmode="lin" valueType="num">
                                      <p:cBhvr>
                                        <p:cTn id="437" dur="1000" fill="hold"/>
                                        <p:tgtEl>
                                          <p:spTgt spid="342"/>
                                        </p:tgtEl>
                                        <p:attrNameLst>
                                          <p:attrName>ppt_y</p:attrName>
                                        </p:attrNameLst>
                                      </p:cBhvr>
                                      <p:tavLst>
                                        <p:tav tm="0">
                                          <p:val>
                                            <p:strVal val="#ppt_y+.1"/>
                                          </p:val>
                                        </p:tav>
                                        <p:tav tm="100000">
                                          <p:val>
                                            <p:strVal val="#ppt_y"/>
                                          </p:val>
                                        </p:tav>
                                      </p:tavLst>
                                    </p:anim>
                                  </p:childTnLst>
                                </p:cTn>
                              </p:par>
                              <p:par>
                                <p:cTn id="438" presetID="42" presetClass="entr" presetSubtype="0" fill="hold" nodeType="withEffect">
                                  <p:stCondLst>
                                    <p:cond delay="0"/>
                                  </p:stCondLst>
                                  <p:childTnLst>
                                    <p:set>
                                      <p:cBhvr>
                                        <p:cTn id="439" dur="1" fill="hold">
                                          <p:stCondLst>
                                            <p:cond delay="0"/>
                                          </p:stCondLst>
                                        </p:cTn>
                                        <p:tgtEl>
                                          <p:spTgt spid="343"/>
                                        </p:tgtEl>
                                        <p:attrNameLst>
                                          <p:attrName>style.visibility</p:attrName>
                                        </p:attrNameLst>
                                      </p:cBhvr>
                                      <p:to>
                                        <p:strVal val="visible"/>
                                      </p:to>
                                    </p:set>
                                    <p:animEffect transition="in" filter="fade">
                                      <p:cBhvr>
                                        <p:cTn id="440" dur="1000"/>
                                        <p:tgtEl>
                                          <p:spTgt spid="343"/>
                                        </p:tgtEl>
                                      </p:cBhvr>
                                    </p:animEffect>
                                    <p:anim calcmode="lin" valueType="num">
                                      <p:cBhvr>
                                        <p:cTn id="441" dur="1000" fill="hold"/>
                                        <p:tgtEl>
                                          <p:spTgt spid="343"/>
                                        </p:tgtEl>
                                        <p:attrNameLst>
                                          <p:attrName>ppt_x</p:attrName>
                                        </p:attrNameLst>
                                      </p:cBhvr>
                                      <p:tavLst>
                                        <p:tav tm="0">
                                          <p:val>
                                            <p:strVal val="#ppt_x"/>
                                          </p:val>
                                        </p:tav>
                                        <p:tav tm="100000">
                                          <p:val>
                                            <p:strVal val="#ppt_x"/>
                                          </p:val>
                                        </p:tav>
                                      </p:tavLst>
                                    </p:anim>
                                    <p:anim calcmode="lin" valueType="num">
                                      <p:cBhvr>
                                        <p:cTn id="442" dur="1000" fill="hold"/>
                                        <p:tgtEl>
                                          <p:spTgt spid="343"/>
                                        </p:tgtEl>
                                        <p:attrNameLst>
                                          <p:attrName>ppt_y</p:attrName>
                                        </p:attrNameLst>
                                      </p:cBhvr>
                                      <p:tavLst>
                                        <p:tav tm="0">
                                          <p:val>
                                            <p:strVal val="#ppt_y+.1"/>
                                          </p:val>
                                        </p:tav>
                                        <p:tav tm="100000">
                                          <p:val>
                                            <p:strVal val="#ppt_y"/>
                                          </p:val>
                                        </p:tav>
                                      </p:tavLst>
                                    </p:anim>
                                  </p:childTnLst>
                                </p:cTn>
                              </p:par>
                              <p:par>
                                <p:cTn id="443" presetID="42" presetClass="entr" presetSubtype="0" fill="hold" nodeType="withEffect">
                                  <p:stCondLst>
                                    <p:cond delay="0"/>
                                  </p:stCondLst>
                                  <p:childTnLst>
                                    <p:set>
                                      <p:cBhvr>
                                        <p:cTn id="444" dur="1" fill="hold">
                                          <p:stCondLst>
                                            <p:cond delay="0"/>
                                          </p:stCondLst>
                                        </p:cTn>
                                        <p:tgtEl>
                                          <p:spTgt spid="344"/>
                                        </p:tgtEl>
                                        <p:attrNameLst>
                                          <p:attrName>style.visibility</p:attrName>
                                        </p:attrNameLst>
                                      </p:cBhvr>
                                      <p:to>
                                        <p:strVal val="visible"/>
                                      </p:to>
                                    </p:set>
                                    <p:animEffect transition="in" filter="fade">
                                      <p:cBhvr>
                                        <p:cTn id="445" dur="1000"/>
                                        <p:tgtEl>
                                          <p:spTgt spid="344"/>
                                        </p:tgtEl>
                                      </p:cBhvr>
                                    </p:animEffect>
                                    <p:anim calcmode="lin" valueType="num">
                                      <p:cBhvr>
                                        <p:cTn id="446" dur="1000" fill="hold"/>
                                        <p:tgtEl>
                                          <p:spTgt spid="344"/>
                                        </p:tgtEl>
                                        <p:attrNameLst>
                                          <p:attrName>ppt_x</p:attrName>
                                        </p:attrNameLst>
                                      </p:cBhvr>
                                      <p:tavLst>
                                        <p:tav tm="0">
                                          <p:val>
                                            <p:strVal val="#ppt_x"/>
                                          </p:val>
                                        </p:tav>
                                        <p:tav tm="100000">
                                          <p:val>
                                            <p:strVal val="#ppt_x"/>
                                          </p:val>
                                        </p:tav>
                                      </p:tavLst>
                                    </p:anim>
                                    <p:anim calcmode="lin" valueType="num">
                                      <p:cBhvr>
                                        <p:cTn id="447" dur="1000" fill="hold"/>
                                        <p:tgtEl>
                                          <p:spTgt spid="344"/>
                                        </p:tgtEl>
                                        <p:attrNameLst>
                                          <p:attrName>ppt_y</p:attrName>
                                        </p:attrNameLst>
                                      </p:cBhvr>
                                      <p:tavLst>
                                        <p:tav tm="0">
                                          <p:val>
                                            <p:strVal val="#ppt_y+.1"/>
                                          </p:val>
                                        </p:tav>
                                        <p:tav tm="100000">
                                          <p:val>
                                            <p:strVal val="#ppt_y"/>
                                          </p:val>
                                        </p:tav>
                                      </p:tavLst>
                                    </p:anim>
                                  </p:childTnLst>
                                </p:cTn>
                              </p:par>
                              <p:par>
                                <p:cTn id="448" presetID="42" presetClass="entr" presetSubtype="0" fill="hold" nodeType="withEffect">
                                  <p:stCondLst>
                                    <p:cond delay="0"/>
                                  </p:stCondLst>
                                  <p:childTnLst>
                                    <p:set>
                                      <p:cBhvr>
                                        <p:cTn id="449" dur="1" fill="hold">
                                          <p:stCondLst>
                                            <p:cond delay="0"/>
                                          </p:stCondLst>
                                        </p:cTn>
                                        <p:tgtEl>
                                          <p:spTgt spid="345"/>
                                        </p:tgtEl>
                                        <p:attrNameLst>
                                          <p:attrName>style.visibility</p:attrName>
                                        </p:attrNameLst>
                                      </p:cBhvr>
                                      <p:to>
                                        <p:strVal val="visible"/>
                                      </p:to>
                                    </p:set>
                                    <p:animEffect transition="in" filter="fade">
                                      <p:cBhvr>
                                        <p:cTn id="450" dur="1000"/>
                                        <p:tgtEl>
                                          <p:spTgt spid="345"/>
                                        </p:tgtEl>
                                      </p:cBhvr>
                                    </p:animEffect>
                                    <p:anim calcmode="lin" valueType="num">
                                      <p:cBhvr>
                                        <p:cTn id="451" dur="1000" fill="hold"/>
                                        <p:tgtEl>
                                          <p:spTgt spid="345"/>
                                        </p:tgtEl>
                                        <p:attrNameLst>
                                          <p:attrName>ppt_x</p:attrName>
                                        </p:attrNameLst>
                                      </p:cBhvr>
                                      <p:tavLst>
                                        <p:tav tm="0">
                                          <p:val>
                                            <p:strVal val="#ppt_x"/>
                                          </p:val>
                                        </p:tav>
                                        <p:tav tm="100000">
                                          <p:val>
                                            <p:strVal val="#ppt_x"/>
                                          </p:val>
                                        </p:tav>
                                      </p:tavLst>
                                    </p:anim>
                                    <p:anim calcmode="lin" valueType="num">
                                      <p:cBhvr>
                                        <p:cTn id="452" dur="1000" fill="hold"/>
                                        <p:tgtEl>
                                          <p:spTgt spid="345"/>
                                        </p:tgtEl>
                                        <p:attrNameLst>
                                          <p:attrName>ppt_y</p:attrName>
                                        </p:attrNameLst>
                                      </p:cBhvr>
                                      <p:tavLst>
                                        <p:tav tm="0">
                                          <p:val>
                                            <p:strVal val="#ppt_y+.1"/>
                                          </p:val>
                                        </p:tav>
                                        <p:tav tm="100000">
                                          <p:val>
                                            <p:strVal val="#ppt_y"/>
                                          </p:val>
                                        </p:tav>
                                      </p:tavLst>
                                    </p:anim>
                                  </p:childTnLst>
                                </p:cTn>
                              </p:par>
                              <p:par>
                                <p:cTn id="453" presetID="42" presetClass="entr" presetSubtype="0" fill="hold" nodeType="withEffect">
                                  <p:stCondLst>
                                    <p:cond delay="0"/>
                                  </p:stCondLst>
                                  <p:childTnLst>
                                    <p:set>
                                      <p:cBhvr>
                                        <p:cTn id="454" dur="1" fill="hold">
                                          <p:stCondLst>
                                            <p:cond delay="0"/>
                                          </p:stCondLst>
                                        </p:cTn>
                                        <p:tgtEl>
                                          <p:spTgt spid="346"/>
                                        </p:tgtEl>
                                        <p:attrNameLst>
                                          <p:attrName>style.visibility</p:attrName>
                                        </p:attrNameLst>
                                      </p:cBhvr>
                                      <p:to>
                                        <p:strVal val="visible"/>
                                      </p:to>
                                    </p:set>
                                    <p:animEffect transition="in" filter="fade">
                                      <p:cBhvr>
                                        <p:cTn id="455" dur="1000"/>
                                        <p:tgtEl>
                                          <p:spTgt spid="346"/>
                                        </p:tgtEl>
                                      </p:cBhvr>
                                    </p:animEffect>
                                    <p:anim calcmode="lin" valueType="num">
                                      <p:cBhvr>
                                        <p:cTn id="456" dur="1000" fill="hold"/>
                                        <p:tgtEl>
                                          <p:spTgt spid="346"/>
                                        </p:tgtEl>
                                        <p:attrNameLst>
                                          <p:attrName>ppt_x</p:attrName>
                                        </p:attrNameLst>
                                      </p:cBhvr>
                                      <p:tavLst>
                                        <p:tav tm="0">
                                          <p:val>
                                            <p:strVal val="#ppt_x"/>
                                          </p:val>
                                        </p:tav>
                                        <p:tav tm="100000">
                                          <p:val>
                                            <p:strVal val="#ppt_x"/>
                                          </p:val>
                                        </p:tav>
                                      </p:tavLst>
                                    </p:anim>
                                    <p:anim calcmode="lin" valueType="num">
                                      <p:cBhvr>
                                        <p:cTn id="457" dur="1000" fill="hold"/>
                                        <p:tgtEl>
                                          <p:spTgt spid="346"/>
                                        </p:tgtEl>
                                        <p:attrNameLst>
                                          <p:attrName>ppt_y</p:attrName>
                                        </p:attrNameLst>
                                      </p:cBhvr>
                                      <p:tavLst>
                                        <p:tav tm="0">
                                          <p:val>
                                            <p:strVal val="#ppt_y+.1"/>
                                          </p:val>
                                        </p:tav>
                                        <p:tav tm="100000">
                                          <p:val>
                                            <p:strVal val="#ppt_y"/>
                                          </p:val>
                                        </p:tav>
                                      </p:tavLst>
                                    </p:anim>
                                  </p:childTnLst>
                                </p:cTn>
                              </p:par>
                              <p:par>
                                <p:cTn id="458" presetID="42" presetClass="entr" presetSubtype="0" fill="hold" nodeType="withEffect">
                                  <p:stCondLst>
                                    <p:cond delay="0"/>
                                  </p:stCondLst>
                                  <p:childTnLst>
                                    <p:set>
                                      <p:cBhvr>
                                        <p:cTn id="459" dur="1" fill="hold">
                                          <p:stCondLst>
                                            <p:cond delay="0"/>
                                          </p:stCondLst>
                                        </p:cTn>
                                        <p:tgtEl>
                                          <p:spTgt spid="347"/>
                                        </p:tgtEl>
                                        <p:attrNameLst>
                                          <p:attrName>style.visibility</p:attrName>
                                        </p:attrNameLst>
                                      </p:cBhvr>
                                      <p:to>
                                        <p:strVal val="visible"/>
                                      </p:to>
                                    </p:set>
                                    <p:animEffect transition="in" filter="fade">
                                      <p:cBhvr>
                                        <p:cTn id="460" dur="1000"/>
                                        <p:tgtEl>
                                          <p:spTgt spid="347"/>
                                        </p:tgtEl>
                                      </p:cBhvr>
                                    </p:animEffect>
                                    <p:anim calcmode="lin" valueType="num">
                                      <p:cBhvr>
                                        <p:cTn id="461" dur="1000" fill="hold"/>
                                        <p:tgtEl>
                                          <p:spTgt spid="347"/>
                                        </p:tgtEl>
                                        <p:attrNameLst>
                                          <p:attrName>ppt_x</p:attrName>
                                        </p:attrNameLst>
                                      </p:cBhvr>
                                      <p:tavLst>
                                        <p:tav tm="0">
                                          <p:val>
                                            <p:strVal val="#ppt_x"/>
                                          </p:val>
                                        </p:tav>
                                        <p:tav tm="100000">
                                          <p:val>
                                            <p:strVal val="#ppt_x"/>
                                          </p:val>
                                        </p:tav>
                                      </p:tavLst>
                                    </p:anim>
                                    <p:anim calcmode="lin" valueType="num">
                                      <p:cBhvr>
                                        <p:cTn id="462" dur="1000" fill="hold"/>
                                        <p:tgtEl>
                                          <p:spTgt spid="347"/>
                                        </p:tgtEl>
                                        <p:attrNameLst>
                                          <p:attrName>ppt_y</p:attrName>
                                        </p:attrNameLst>
                                      </p:cBhvr>
                                      <p:tavLst>
                                        <p:tav tm="0">
                                          <p:val>
                                            <p:strVal val="#ppt_y+.1"/>
                                          </p:val>
                                        </p:tav>
                                        <p:tav tm="100000">
                                          <p:val>
                                            <p:strVal val="#ppt_y"/>
                                          </p:val>
                                        </p:tav>
                                      </p:tavLst>
                                    </p:anim>
                                  </p:childTnLst>
                                </p:cTn>
                              </p:par>
                              <p:par>
                                <p:cTn id="463" presetID="42" presetClass="entr" presetSubtype="0" fill="hold" nodeType="withEffect">
                                  <p:stCondLst>
                                    <p:cond delay="0"/>
                                  </p:stCondLst>
                                  <p:childTnLst>
                                    <p:set>
                                      <p:cBhvr>
                                        <p:cTn id="464" dur="1" fill="hold">
                                          <p:stCondLst>
                                            <p:cond delay="0"/>
                                          </p:stCondLst>
                                        </p:cTn>
                                        <p:tgtEl>
                                          <p:spTgt spid="348"/>
                                        </p:tgtEl>
                                        <p:attrNameLst>
                                          <p:attrName>style.visibility</p:attrName>
                                        </p:attrNameLst>
                                      </p:cBhvr>
                                      <p:to>
                                        <p:strVal val="visible"/>
                                      </p:to>
                                    </p:set>
                                    <p:animEffect transition="in" filter="fade">
                                      <p:cBhvr>
                                        <p:cTn id="465" dur="1000"/>
                                        <p:tgtEl>
                                          <p:spTgt spid="348"/>
                                        </p:tgtEl>
                                      </p:cBhvr>
                                    </p:animEffect>
                                    <p:anim calcmode="lin" valueType="num">
                                      <p:cBhvr>
                                        <p:cTn id="466" dur="1000" fill="hold"/>
                                        <p:tgtEl>
                                          <p:spTgt spid="348"/>
                                        </p:tgtEl>
                                        <p:attrNameLst>
                                          <p:attrName>ppt_x</p:attrName>
                                        </p:attrNameLst>
                                      </p:cBhvr>
                                      <p:tavLst>
                                        <p:tav tm="0">
                                          <p:val>
                                            <p:strVal val="#ppt_x"/>
                                          </p:val>
                                        </p:tav>
                                        <p:tav tm="100000">
                                          <p:val>
                                            <p:strVal val="#ppt_x"/>
                                          </p:val>
                                        </p:tav>
                                      </p:tavLst>
                                    </p:anim>
                                    <p:anim calcmode="lin" valueType="num">
                                      <p:cBhvr>
                                        <p:cTn id="467" dur="1000" fill="hold"/>
                                        <p:tgtEl>
                                          <p:spTgt spid="348"/>
                                        </p:tgtEl>
                                        <p:attrNameLst>
                                          <p:attrName>ppt_y</p:attrName>
                                        </p:attrNameLst>
                                      </p:cBhvr>
                                      <p:tavLst>
                                        <p:tav tm="0">
                                          <p:val>
                                            <p:strVal val="#ppt_y+.1"/>
                                          </p:val>
                                        </p:tav>
                                        <p:tav tm="100000">
                                          <p:val>
                                            <p:strVal val="#ppt_y"/>
                                          </p:val>
                                        </p:tav>
                                      </p:tavLst>
                                    </p:anim>
                                  </p:childTnLst>
                                </p:cTn>
                              </p:par>
                              <p:par>
                                <p:cTn id="468" presetID="42" presetClass="entr" presetSubtype="0" fill="hold" nodeType="withEffect">
                                  <p:stCondLst>
                                    <p:cond delay="0"/>
                                  </p:stCondLst>
                                  <p:childTnLst>
                                    <p:set>
                                      <p:cBhvr>
                                        <p:cTn id="469" dur="1" fill="hold">
                                          <p:stCondLst>
                                            <p:cond delay="0"/>
                                          </p:stCondLst>
                                        </p:cTn>
                                        <p:tgtEl>
                                          <p:spTgt spid="349"/>
                                        </p:tgtEl>
                                        <p:attrNameLst>
                                          <p:attrName>style.visibility</p:attrName>
                                        </p:attrNameLst>
                                      </p:cBhvr>
                                      <p:to>
                                        <p:strVal val="visible"/>
                                      </p:to>
                                    </p:set>
                                    <p:animEffect transition="in" filter="fade">
                                      <p:cBhvr>
                                        <p:cTn id="470" dur="1000"/>
                                        <p:tgtEl>
                                          <p:spTgt spid="349"/>
                                        </p:tgtEl>
                                      </p:cBhvr>
                                    </p:animEffect>
                                    <p:anim calcmode="lin" valueType="num">
                                      <p:cBhvr>
                                        <p:cTn id="471" dur="1000" fill="hold"/>
                                        <p:tgtEl>
                                          <p:spTgt spid="349"/>
                                        </p:tgtEl>
                                        <p:attrNameLst>
                                          <p:attrName>ppt_x</p:attrName>
                                        </p:attrNameLst>
                                      </p:cBhvr>
                                      <p:tavLst>
                                        <p:tav tm="0">
                                          <p:val>
                                            <p:strVal val="#ppt_x"/>
                                          </p:val>
                                        </p:tav>
                                        <p:tav tm="100000">
                                          <p:val>
                                            <p:strVal val="#ppt_x"/>
                                          </p:val>
                                        </p:tav>
                                      </p:tavLst>
                                    </p:anim>
                                    <p:anim calcmode="lin" valueType="num">
                                      <p:cBhvr>
                                        <p:cTn id="472" dur="1000" fill="hold"/>
                                        <p:tgtEl>
                                          <p:spTgt spid="349"/>
                                        </p:tgtEl>
                                        <p:attrNameLst>
                                          <p:attrName>ppt_y</p:attrName>
                                        </p:attrNameLst>
                                      </p:cBhvr>
                                      <p:tavLst>
                                        <p:tav tm="0">
                                          <p:val>
                                            <p:strVal val="#ppt_y+.1"/>
                                          </p:val>
                                        </p:tav>
                                        <p:tav tm="100000">
                                          <p:val>
                                            <p:strVal val="#ppt_y"/>
                                          </p:val>
                                        </p:tav>
                                      </p:tavLst>
                                    </p:anim>
                                  </p:childTnLst>
                                </p:cTn>
                              </p:par>
                              <p:par>
                                <p:cTn id="473" presetID="42" presetClass="entr" presetSubtype="0" fill="hold" nodeType="withEffect">
                                  <p:stCondLst>
                                    <p:cond delay="0"/>
                                  </p:stCondLst>
                                  <p:childTnLst>
                                    <p:set>
                                      <p:cBhvr>
                                        <p:cTn id="474" dur="1" fill="hold">
                                          <p:stCondLst>
                                            <p:cond delay="0"/>
                                          </p:stCondLst>
                                        </p:cTn>
                                        <p:tgtEl>
                                          <p:spTgt spid="350"/>
                                        </p:tgtEl>
                                        <p:attrNameLst>
                                          <p:attrName>style.visibility</p:attrName>
                                        </p:attrNameLst>
                                      </p:cBhvr>
                                      <p:to>
                                        <p:strVal val="visible"/>
                                      </p:to>
                                    </p:set>
                                    <p:animEffect transition="in" filter="fade">
                                      <p:cBhvr>
                                        <p:cTn id="475" dur="1000"/>
                                        <p:tgtEl>
                                          <p:spTgt spid="350"/>
                                        </p:tgtEl>
                                      </p:cBhvr>
                                    </p:animEffect>
                                    <p:anim calcmode="lin" valueType="num">
                                      <p:cBhvr>
                                        <p:cTn id="476" dur="1000" fill="hold"/>
                                        <p:tgtEl>
                                          <p:spTgt spid="350"/>
                                        </p:tgtEl>
                                        <p:attrNameLst>
                                          <p:attrName>ppt_x</p:attrName>
                                        </p:attrNameLst>
                                      </p:cBhvr>
                                      <p:tavLst>
                                        <p:tav tm="0">
                                          <p:val>
                                            <p:strVal val="#ppt_x"/>
                                          </p:val>
                                        </p:tav>
                                        <p:tav tm="100000">
                                          <p:val>
                                            <p:strVal val="#ppt_x"/>
                                          </p:val>
                                        </p:tav>
                                      </p:tavLst>
                                    </p:anim>
                                    <p:anim calcmode="lin" valueType="num">
                                      <p:cBhvr>
                                        <p:cTn id="477" dur="1000" fill="hold"/>
                                        <p:tgtEl>
                                          <p:spTgt spid="350"/>
                                        </p:tgtEl>
                                        <p:attrNameLst>
                                          <p:attrName>ppt_y</p:attrName>
                                        </p:attrNameLst>
                                      </p:cBhvr>
                                      <p:tavLst>
                                        <p:tav tm="0">
                                          <p:val>
                                            <p:strVal val="#ppt_y+.1"/>
                                          </p:val>
                                        </p:tav>
                                        <p:tav tm="100000">
                                          <p:val>
                                            <p:strVal val="#ppt_y"/>
                                          </p:val>
                                        </p:tav>
                                      </p:tavLst>
                                    </p:anim>
                                  </p:childTnLst>
                                </p:cTn>
                              </p:par>
                              <p:par>
                                <p:cTn id="478" presetID="42" presetClass="entr" presetSubtype="0" fill="hold" nodeType="withEffect">
                                  <p:stCondLst>
                                    <p:cond delay="0"/>
                                  </p:stCondLst>
                                  <p:childTnLst>
                                    <p:set>
                                      <p:cBhvr>
                                        <p:cTn id="479" dur="1" fill="hold">
                                          <p:stCondLst>
                                            <p:cond delay="0"/>
                                          </p:stCondLst>
                                        </p:cTn>
                                        <p:tgtEl>
                                          <p:spTgt spid="351"/>
                                        </p:tgtEl>
                                        <p:attrNameLst>
                                          <p:attrName>style.visibility</p:attrName>
                                        </p:attrNameLst>
                                      </p:cBhvr>
                                      <p:to>
                                        <p:strVal val="visible"/>
                                      </p:to>
                                    </p:set>
                                    <p:animEffect transition="in" filter="fade">
                                      <p:cBhvr>
                                        <p:cTn id="480" dur="1000"/>
                                        <p:tgtEl>
                                          <p:spTgt spid="351"/>
                                        </p:tgtEl>
                                      </p:cBhvr>
                                    </p:animEffect>
                                    <p:anim calcmode="lin" valueType="num">
                                      <p:cBhvr>
                                        <p:cTn id="481" dur="1000" fill="hold"/>
                                        <p:tgtEl>
                                          <p:spTgt spid="351"/>
                                        </p:tgtEl>
                                        <p:attrNameLst>
                                          <p:attrName>ppt_x</p:attrName>
                                        </p:attrNameLst>
                                      </p:cBhvr>
                                      <p:tavLst>
                                        <p:tav tm="0">
                                          <p:val>
                                            <p:strVal val="#ppt_x"/>
                                          </p:val>
                                        </p:tav>
                                        <p:tav tm="100000">
                                          <p:val>
                                            <p:strVal val="#ppt_x"/>
                                          </p:val>
                                        </p:tav>
                                      </p:tavLst>
                                    </p:anim>
                                    <p:anim calcmode="lin" valueType="num">
                                      <p:cBhvr>
                                        <p:cTn id="482" dur="1000" fill="hold"/>
                                        <p:tgtEl>
                                          <p:spTgt spid="351"/>
                                        </p:tgtEl>
                                        <p:attrNameLst>
                                          <p:attrName>ppt_y</p:attrName>
                                        </p:attrNameLst>
                                      </p:cBhvr>
                                      <p:tavLst>
                                        <p:tav tm="0">
                                          <p:val>
                                            <p:strVal val="#ppt_y+.1"/>
                                          </p:val>
                                        </p:tav>
                                        <p:tav tm="100000">
                                          <p:val>
                                            <p:strVal val="#ppt_y"/>
                                          </p:val>
                                        </p:tav>
                                      </p:tavLst>
                                    </p:anim>
                                  </p:childTnLst>
                                </p:cTn>
                              </p:par>
                              <p:par>
                                <p:cTn id="483" presetID="42" presetClass="entr" presetSubtype="0" fill="hold" nodeType="withEffect">
                                  <p:stCondLst>
                                    <p:cond delay="0"/>
                                  </p:stCondLst>
                                  <p:childTnLst>
                                    <p:set>
                                      <p:cBhvr>
                                        <p:cTn id="484" dur="1" fill="hold">
                                          <p:stCondLst>
                                            <p:cond delay="0"/>
                                          </p:stCondLst>
                                        </p:cTn>
                                        <p:tgtEl>
                                          <p:spTgt spid="352"/>
                                        </p:tgtEl>
                                        <p:attrNameLst>
                                          <p:attrName>style.visibility</p:attrName>
                                        </p:attrNameLst>
                                      </p:cBhvr>
                                      <p:to>
                                        <p:strVal val="visible"/>
                                      </p:to>
                                    </p:set>
                                    <p:animEffect transition="in" filter="fade">
                                      <p:cBhvr>
                                        <p:cTn id="485" dur="1000"/>
                                        <p:tgtEl>
                                          <p:spTgt spid="352"/>
                                        </p:tgtEl>
                                      </p:cBhvr>
                                    </p:animEffect>
                                    <p:anim calcmode="lin" valueType="num">
                                      <p:cBhvr>
                                        <p:cTn id="486" dur="1000" fill="hold"/>
                                        <p:tgtEl>
                                          <p:spTgt spid="352"/>
                                        </p:tgtEl>
                                        <p:attrNameLst>
                                          <p:attrName>ppt_x</p:attrName>
                                        </p:attrNameLst>
                                      </p:cBhvr>
                                      <p:tavLst>
                                        <p:tav tm="0">
                                          <p:val>
                                            <p:strVal val="#ppt_x"/>
                                          </p:val>
                                        </p:tav>
                                        <p:tav tm="100000">
                                          <p:val>
                                            <p:strVal val="#ppt_x"/>
                                          </p:val>
                                        </p:tav>
                                      </p:tavLst>
                                    </p:anim>
                                    <p:anim calcmode="lin" valueType="num">
                                      <p:cBhvr>
                                        <p:cTn id="487" dur="1000" fill="hold"/>
                                        <p:tgtEl>
                                          <p:spTgt spid="352"/>
                                        </p:tgtEl>
                                        <p:attrNameLst>
                                          <p:attrName>ppt_y</p:attrName>
                                        </p:attrNameLst>
                                      </p:cBhvr>
                                      <p:tavLst>
                                        <p:tav tm="0">
                                          <p:val>
                                            <p:strVal val="#ppt_y+.1"/>
                                          </p:val>
                                        </p:tav>
                                        <p:tav tm="100000">
                                          <p:val>
                                            <p:strVal val="#ppt_y"/>
                                          </p:val>
                                        </p:tav>
                                      </p:tavLst>
                                    </p:anim>
                                  </p:childTnLst>
                                </p:cTn>
                              </p:par>
                              <p:par>
                                <p:cTn id="488" presetID="42" presetClass="entr" presetSubtype="0" fill="hold" nodeType="withEffect">
                                  <p:stCondLst>
                                    <p:cond delay="0"/>
                                  </p:stCondLst>
                                  <p:childTnLst>
                                    <p:set>
                                      <p:cBhvr>
                                        <p:cTn id="489" dur="1" fill="hold">
                                          <p:stCondLst>
                                            <p:cond delay="0"/>
                                          </p:stCondLst>
                                        </p:cTn>
                                        <p:tgtEl>
                                          <p:spTgt spid="353"/>
                                        </p:tgtEl>
                                        <p:attrNameLst>
                                          <p:attrName>style.visibility</p:attrName>
                                        </p:attrNameLst>
                                      </p:cBhvr>
                                      <p:to>
                                        <p:strVal val="visible"/>
                                      </p:to>
                                    </p:set>
                                    <p:animEffect transition="in" filter="fade">
                                      <p:cBhvr>
                                        <p:cTn id="490" dur="1000"/>
                                        <p:tgtEl>
                                          <p:spTgt spid="353"/>
                                        </p:tgtEl>
                                      </p:cBhvr>
                                    </p:animEffect>
                                    <p:anim calcmode="lin" valueType="num">
                                      <p:cBhvr>
                                        <p:cTn id="491" dur="1000" fill="hold"/>
                                        <p:tgtEl>
                                          <p:spTgt spid="353"/>
                                        </p:tgtEl>
                                        <p:attrNameLst>
                                          <p:attrName>ppt_x</p:attrName>
                                        </p:attrNameLst>
                                      </p:cBhvr>
                                      <p:tavLst>
                                        <p:tav tm="0">
                                          <p:val>
                                            <p:strVal val="#ppt_x"/>
                                          </p:val>
                                        </p:tav>
                                        <p:tav tm="100000">
                                          <p:val>
                                            <p:strVal val="#ppt_x"/>
                                          </p:val>
                                        </p:tav>
                                      </p:tavLst>
                                    </p:anim>
                                    <p:anim calcmode="lin" valueType="num">
                                      <p:cBhvr>
                                        <p:cTn id="492" dur="1000" fill="hold"/>
                                        <p:tgtEl>
                                          <p:spTgt spid="353"/>
                                        </p:tgtEl>
                                        <p:attrNameLst>
                                          <p:attrName>ppt_y</p:attrName>
                                        </p:attrNameLst>
                                      </p:cBhvr>
                                      <p:tavLst>
                                        <p:tav tm="0">
                                          <p:val>
                                            <p:strVal val="#ppt_y+.1"/>
                                          </p:val>
                                        </p:tav>
                                        <p:tav tm="100000">
                                          <p:val>
                                            <p:strVal val="#ppt_y"/>
                                          </p:val>
                                        </p:tav>
                                      </p:tavLst>
                                    </p:anim>
                                  </p:childTnLst>
                                </p:cTn>
                              </p:par>
                              <p:par>
                                <p:cTn id="493" presetID="42" presetClass="entr" presetSubtype="0" fill="hold" nodeType="withEffect">
                                  <p:stCondLst>
                                    <p:cond delay="0"/>
                                  </p:stCondLst>
                                  <p:childTnLst>
                                    <p:set>
                                      <p:cBhvr>
                                        <p:cTn id="494" dur="1" fill="hold">
                                          <p:stCondLst>
                                            <p:cond delay="0"/>
                                          </p:stCondLst>
                                        </p:cTn>
                                        <p:tgtEl>
                                          <p:spTgt spid="354"/>
                                        </p:tgtEl>
                                        <p:attrNameLst>
                                          <p:attrName>style.visibility</p:attrName>
                                        </p:attrNameLst>
                                      </p:cBhvr>
                                      <p:to>
                                        <p:strVal val="visible"/>
                                      </p:to>
                                    </p:set>
                                    <p:animEffect transition="in" filter="fade">
                                      <p:cBhvr>
                                        <p:cTn id="495" dur="1000"/>
                                        <p:tgtEl>
                                          <p:spTgt spid="354"/>
                                        </p:tgtEl>
                                      </p:cBhvr>
                                    </p:animEffect>
                                    <p:anim calcmode="lin" valueType="num">
                                      <p:cBhvr>
                                        <p:cTn id="496" dur="1000" fill="hold"/>
                                        <p:tgtEl>
                                          <p:spTgt spid="354"/>
                                        </p:tgtEl>
                                        <p:attrNameLst>
                                          <p:attrName>ppt_x</p:attrName>
                                        </p:attrNameLst>
                                      </p:cBhvr>
                                      <p:tavLst>
                                        <p:tav tm="0">
                                          <p:val>
                                            <p:strVal val="#ppt_x"/>
                                          </p:val>
                                        </p:tav>
                                        <p:tav tm="100000">
                                          <p:val>
                                            <p:strVal val="#ppt_x"/>
                                          </p:val>
                                        </p:tav>
                                      </p:tavLst>
                                    </p:anim>
                                    <p:anim calcmode="lin" valueType="num">
                                      <p:cBhvr>
                                        <p:cTn id="497" dur="1000" fill="hold"/>
                                        <p:tgtEl>
                                          <p:spTgt spid="354"/>
                                        </p:tgtEl>
                                        <p:attrNameLst>
                                          <p:attrName>ppt_y</p:attrName>
                                        </p:attrNameLst>
                                      </p:cBhvr>
                                      <p:tavLst>
                                        <p:tav tm="0">
                                          <p:val>
                                            <p:strVal val="#ppt_y+.1"/>
                                          </p:val>
                                        </p:tav>
                                        <p:tav tm="100000">
                                          <p:val>
                                            <p:strVal val="#ppt_y"/>
                                          </p:val>
                                        </p:tav>
                                      </p:tavLst>
                                    </p:anim>
                                  </p:childTnLst>
                                </p:cTn>
                              </p:par>
                              <p:par>
                                <p:cTn id="498" presetID="42" presetClass="entr" presetSubtype="0" fill="hold" nodeType="withEffect">
                                  <p:stCondLst>
                                    <p:cond delay="0"/>
                                  </p:stCondLst>
                                  <p:childTnLst>
                                    <p:set>
                                      <p:cBhvr>
                                        <p:cTn id="499" dur="1" fill="hold">
                                          <p:stCondLst>
                                            <p:cond delay="0"/>
                                          </p:stCondLst>
                                        </p:cTn>
                                        <p:tgtEl>
                                          <p:spTgt spid="355"/>
                                        </p:tgtEl>
                                        <p:attrNameLst>
                                          <p:attrName>style.visibility</p:attrName>
                                        </p:attrNameLst>
                                      </p:cBhvr>
                                      <p:to>
                                        <p:strVal val="visible"/>
                                      </p:to>
                                    </p:set>
                                    <p:animEffect transition="in" filter="fade">
                                      <p:cBhvr>
                                        <p:cTn id="500" dur="1000"/>
                                        <p:tgtEl>
                                          <p:spTgt spid="355"/>
                                        </p:tgtEl>
                                      </p:cBhvr>
                                    </p:animEffect>
                                    <p:anim calcmode="lin" valueType="num">
                                      <p:cBhvr>
                                        <p:cTn id="501" dur="1000" fill="hold"/>
                                        <p:tgtEl>
                                          <p:spTgt spid="355"/>
                                        </p:tgtEl>
                                        <p:attrNameLst>
                                          <p:attrName>ppt_x</p:attrName>
                                        </p:attrNameLst>
                                      </p:cBhvr>
                                      <p:tavLst>
                                        <p:tav tm="0">
                                          <p:val>
                                            <p:strVal val="#ppt_x"/>
                                          </p:val>
                                        </p:tav>
                                        <p:tav tm="100000">
                                          <p:val>
                                            <p:strVal val="#ppt_x"/>
                                          </p:val>
                                        </p:tav>
                                      </p:tavLst>
                                    </p:anim>
                                    <p:anim calcmode="lin" valueType="num">
                                      <p:cBhvr>
                                        <p:cTn id="502" dur="1000" fill="hold"/>
                                        <p:tgtEl>
                                          <p:spTgt spid="355"/>
                                        </p:tgtEl>
                                        <p:attrNameLst>
                                          <p:attrName>ppt_y</p:attrName>
                                        </p:attrNameLst>
                                      </p:cBhvr>
                                      <p:tavLst>
                                        <p:tav tm="0">
                                          <p:val>
                                            <p:strVal val="#ppt_y+.1"/>
                                          </p:val>
                                        </p:tav>
                                        <p:tav tm="100000">
                                          <p:val>
                                            <p:strVal val="#ppt_y"/>
                                          </p:val>
                                        </p:tav>
                                      </p:tavLst>
                                    </p:anim>
                                  </p:childTnLst>
                                </p:cTn>
                              </p:par>
                              <p:par>
                                <p:cTn id="503" presetID="42" presetClass="entr" presetSubtype="0" fill="hold" nodeType="withEffect">
                                  <p:stCondLst>
                                    <p:cond delay="0"/>
                                  </p:stCondLst>
                                  <p:childTnLst>
                                    <p:set>
                                      <p:cBhvr>
                                        <p:cTn id="504" dur="1" fill="hold">
                                          <p:stCondLst>
                                            <p:cond delay="0"/>
                                          </p:stCondLst>
                                        </p:cTn>
                                        <p:tgtEl>
                                          <p:spTgt spid="356"/>
                                        </p:tgtEl>
                                        <p:attrNameLst>
                                          <p:attrName>style.visibility</p:attrName>
                                        </p:attrNameLst>
                                      </p:cBhvr>
                                      <p:to>
                                        <p:strVal val="visible"/>
                                      </p:to>
                                    </p:set>
                                    <p:animEffect transition="in" filter="fade">
                                      <p:cBhvr>
                                        <p:cTn id="505" dur="1000"/>
                                        <p:tgtEl>
                                          <p:spTgt spid="356"/>
                                        </p:tgtEl>
                                      </p:cBhvr>
                                    </p:animEffect>
                                    <p:anim calcmode="lin" valueType="num">
                                      <p:cBhvr>
                                        <p:cTn id="506" dur="1000" fill="hold"/>
                                        <p:tgtEl>
                                          <p:spTgt spid="356"/>
                                        </p:tgtEl>
                                        <p:attrNameLst>
                                          <p:attrName>ppt_x</p:attrName>
                                        </p:attrNameLst>
                                      </p:cBhvr>
                                      <p:tavLst>
                                        <p:tav tm="0">
                                          <p:val>
                                            <p:strVal val="#ppt_x"/>
                                          </p:val>
                                        </p:tav>
                                        <p:tav tm="100000">
                                          <p:val>
                                            <p:strVal val="#ppt_x"/>
                                          </p:val>
                                        </p:tav>
                                      </p:tavLst>
                                    </p:anim>
                                    <p:anim calcmode="lin" valueType="num">
                                      <p:cBhvr>
                                        <p:cTn id="507" dur="1000" fill="hold"/>
                                        <p:tgtEl>
                                          <p:spTgt spid="356"/>
                                        </p:tgtEl>
                                        <p:attrNameLst>
                                          <p:attrName>ppt_y</p:attrName>
                                        </p:attrNameLst>
                                      </p:cBhvr>
                                      <p:tavLst>
                                        <p:tav tm="0">
                                          <p:val>
                                            <p:strVal val="#ppt_y+.1"/>
                                          </p:val>
                                        </p:tav>
                                        <p:tav tm="100000">
                                          <p:val>
                                            <p:strVal val="#ppt_y"/>
                                          </p:val>
                                        </p:tav>
                                      </p:tavLst>
                                    </p:anim>
                                  </p:childTnLst>
                                </p:cTn>
                              </p:par>
                              <p:par>
                                <p:cTn id="508" presetID="42" presetClass="entr" presetSubtype="0" fill="hold" nodeType="withEffect">
                                  <p:stCondLst>
                                    <p:cond delay="0"/>
                                  </p:stCondLst>
                                  <p:childTnLst>
                                    <p:set>
                                      <p:cBhvr>
                                        <p:cTn id="509" dur="1" fill="hold">
                                          <p:stCondLst>
                                            <p:cond delay="0"/>
                                          </p:stCondLst>
                                        </p:cTn>
                                        <p:tgtEl>
                                          <p:spTgt spid="357"/>
                                        </p:tgtEl>
                                        <p:attrNameLst>
                                          <p:attrName>style.visibility</p:attrName>
                                        </p:attrNameLst>
                                      </p:cBhvr>
                                      <p:to>
                                        <p:strVal val="visible"/>
                                      </p:to>
                                    </p:set>
                                    <p:animEffect transition="in" filter="fade">
                                      <p:cBhvr>
                                        <p:cTn id="510" dur="1000"/>
                                        <p:tgtEl>
                                          <p:spTgt spid="357"/>
                                        </p:tgtEl>
                                      </p:cBhvr>
                                    </p:animEffect>
                                    <p:anim calcmode="lin" valueType="num">
                                      <p:cBhvr>
                                        <p:cTn id="511" dur="1000" fill="hold"/>
                                        <p:tgtEl>
                                          <p:spTgt spid="357"/>
                                        </p:tgtEl>
                                        <p:attrNameLst>
                                          <p:attrName>ppt_x</p:attrName>
                                        </p:attrNameLst>
                                      </p:cBhvr>
                                      <p:tavLst>
                                        <p:tav tm="0">
                                          <p:val>
                                            <p:strVal val="#ppt_x"/>
                                          </p:val>
                                        </p:tav>
                                        <p:tav tm="100000">
                                          <p:val>
                                            <p:strVal val="#ppt_x"/>
                                          </p:val>
                                        </p:tav>
                                      </p:tavLst>
                                    </p:anim>
                                    <p:anim calcmode="lin" valueType="num">
                                      <p:cBhvr>
                                        <p:cTn id="512" dur="1000" fill="hold"/>
                                        <p:tgtEl>
                                          <p:spTgt spid="357"/>
                                        </p:tgtEl>
                                        <p:attrNameLst>
                                          <p:attrName>ppt_y</p:attrName>
                                        </p:attrNameLst>
                                      </p:cBhvr>
                                      <p:tavLst>
                                        <p:tav tm="0">
                                          <p:val>
                                            <p:strVal val="#ppt_y+.1"/>
                                          </p:val>
                                        </p:tav>
                                        <p:tav tm="100000">
                                          <p:val>
                                            <p:strVal val="#ppt_y"/>
                                          </p:val>
                                        </p:tav>
                                      </p:tavLst>
                                    </p:anim>
                                  </p:childTnLst>
                                </p:cTn>
                              </p:par>
                              <p:par>
                                <p:cTn id="513" presetID="42" presetClass="entr" presetSubtype="0" fill="hold" nodeType="withEffect">
                                  <p:stCondLst>
                                    <p:cond delay="0"/>
                                  </p:stCondLst>
                                  <p:childTnLst>
                                    <p:set>
                                      <p:cBhvr>
                                        <p:cTn id="514" dur="1" fill="hold">
                                          <p:stCondLst>
                                            <p:cond delay="0"/>
                                          </p:stCondLst>
                                        </p:cTn>
                                        <p:tgtEl>
                                          <p:spTgt spid="358"/>
                                        </p:tgtEl>
                                        <p:attrNameLst>
                                          <p:attrName>style.visibility</p:attrName>
                                        </p:attrNameLst>
                                      </p:cBhvr>
                                      <p:to>
                                        <p:strVal val="visible"/>
                                      </p:to>
                                    </p:set>
                                    <p:animEffect transition="in" filter="fade">
                                      <p:cBhvr>
                                        <p:cTn id="515" dur="1000"/>
                                        <p:tgtEl>
                                          <p:spTgt spid="358"/>
                                        </p:tgtEl>
                                      </p:cBhvr>
                                    </p:animEffect>
                                    <p:anim calcmode="lin" valueType="num">
                                      <p:cBhvr>
                                        <p:cTn id="516" dur="1000" fill="hold"/>
                                        <p:tgtEl>
                                          <p:spTgt spid="358"/>
                                        </p:tgtEl>
                                        <p:attrNameLst>
                                          <p:attrName>ppt_x</p:attrName>
                                        </p:attrNameLst>
                                      </p:cBhvr>
                                      <p:tavLst>
                                        <p:tav tm="0">
                                          <p:val>
                                            <p:strVal val="#ppt_x"/>
                                          </p:val>
                                        </p:tav>
                                        <p:tav tm="100000">
                                          <p:val>
                                            <p:strVal val="#ppt_x"/>
                                          </p:val>
                                        </p:tav>
                                      </p:tavLst>
                                    </p:anim>
                                    <p:anim calcmode="lin" valueType="num">
                                      <p:cBhvr>
                                        <p:cTn id="517"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9" grpId="0" animBg="1"/>
      <p:bldP spid="36" grpId="0" animBg="1"/>
      <p:bldP spid="46" grpId="0" animBg="1"/>
      <p:bldP spid="65" grpId="0" animBg="1"/>
      <p:bldP spid="76" grpId="0" animBg="1"/>
      <p:bldP spid="266" grpId="0" animBg="1"/>
      <p:bldP spid="268" grpId="0" animBg="1"/>
      <p:bldP spid="269" grpId="0" animBg="1"/>
      <p:bldP spid="271" grpId="0" animBg="1"/>
      <p:bldP spid="272" grpId="0" animBg="1"/>
      <p:bldP spid="299" grpId="0" animBg="1"/>
      <p:bldP spid="300" grpId="0" animBg="1"/>
      <p:bldP spid="301" grpId="0" animBg="1"/>
      <p:bldP spid="302" grpId="0" animBg="1"/>
      <p:bldP spid="303" grpId="0" animBg="1"/>
      <p:bldP spid="304" grpId="0" animBg="1"/>
      <p:bldP spid="315" grpId="0" animBg="1"/>
      <p:bldP spid="321" grpId="0" animBg="1"/>
      <p:bldP spid="322" grpId="0" animBg="1"/>
      <p:bldP spid="328" grpId="0" animBg="1"/>
      <p:bldP spid="130" grpId="0"/>
      <p:bldP spid="1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How do humans play Go</a:t>
            </a:r>
            <a:endParaRPr lang="zh-CN" altLang="en-US" dirty="0"/>
          </a:p>
        </p:txBody>
      </p:sp>
      <p:pic>
        <p:nvPicPr>
          <p:cNvPr id="1026" name="Picture 2" descr="https://timgsa.baidu.com/timg?image&amp;quality=80&amp;size=b9999_10000&amp;sec=1496587265402&amp;di=a8ba8b4663160677df7a6ed57f2444d9&amp;imgtype=0&amp;src=http%3A%2F%2Fwww.glzhuang.com%2FAttachments%2Fshare%2F201605%2F5732fb32d533c.png"/>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94024" y="1711093"/>
            <a:ext cx="4812007" cy="333908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文本框 3"/>
          <p:cNvSpPr txBox="1"/>
          <p:nvPr/>
        </p:nvSpPr>
        <p:spPr>
          <a:xfrm>
            <a:off x="5574479" y="2503470"/>
            <a:ext cx="3712134" cy="1754327"/>
          </a:xfrm>
          <a:prstGeom prst="rect">
            <a:avLst/>
          </a:prstGeom>
          <a:noFill/>
        </p:spPr>
        <p:txBody>
          <a:bodyPr wrap="square" rtlCol="0">
            <a:spAutoFit/>
          </a:bodyPr>
          <a:lstStyle/>
          <a:p>
            <a:pPr marL="342900" indent="-342900">
              <a:buFont typeface="+mj-lt"/>
              <a:buAutoNum type="arabicPeriod"/>
            </a:pPr>
            <a:r>
              <a:rPr lang="en-US" altLang="zh-CN" dirty="0"/>
              <a:t>Analyze global and local situations.</a:t>
            </a:r>
            <a:endParaRPr lang="zh-CN" altLang="zh-CN" dirty="0"/>
          </a:p>
          <a:p>
            <a:pPr marL="342900" indent="-342900">
              <a:buFont typeface="+mj-lt"/>
              <a:buAutoNum type="arabicPeriod"/>
            </a:pPr>
            <a:r>
              <a:rPr lang="en-US" altLang="zh-CN" dirty="0"/>
              <a:t>Find some feasible moves.</a:t>
            </a:r>
            <a:endParaRPr lang="zh-CN" altLang="zh-CN" dirty="0"/>
          </a:p>
          <a:p>
            <a:pPr marL="342900" indent="-342900">
              <a:buFont typeface="+mj-lt"/>
              <a:buAutoNum type="arabicPeriod"/>
            </a:pPr>
            <a:r>
              <a:rPr lang="en-US" altLang="zh-CN" dirty="0"/>
              <a:t>Predict a few more steps and choose the best move.</a:t>
            </a:r>
            <a:endParaRPr lang="zh-CN" altLang="zh-CN" dirty="0"/>
          </a:p>
          <a:p>
            <a:endParaRPr lang="zh-CN" altLang="en-US" dirty="0"/>
          </a:p>
        </p:txBody>
      </p:sp>
    </p:spTree>
    <p:extLst>
      <p:ext uri="{BB962C8B-B14F-4D97-AF65-F5344CB8AC3E}">
        <p14:creationId xmlns:p14="http://schemas.microsoft.com/office/powerpoint/2010/main" val="59824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AlphaGo </a:t>
            </a:r>
            <a:endParaRPr lang="zh-CN" altLang="en-US" dirty="0"/>
          </a:p>
        </p:txBody>
      </p:sp>
      <p:sp>
        <p:nvSpPr>
          <p:cNvPr id="4" name="矩形 3"/>
          <p:cNvSpPr/>
          <p:nvPr/>
        </p:nvSpPr>
        <p:spPr>
          <a:xfrm>
            <a:off x="700482" y="1948154"/>
            <a:ext cx="6005118" cy="369332"/>
          </a:xfrm>
          <a:prstGeom prst="rect">
            <a:avLst/>
          </a:prstGeom>
        </p:spPr>
        <p:txBody>
          <a:bodyPr wrap="square">
            <a:spAutoFit/>
          </a:bodyPr>
          <a:lstStyle/>
          <a:p>
            <a:pPr marL="342900" indent="-342900">
              <a:buFont typeface="Arial" panose="020B0604020202020204" pitchFamily="34" charset="0"/>
              <a:buChar char="•"/>
            </a:pPr>
            <a:r>
              <a:rPr lang="en-US" altLang="zh-CN" dirty="0"/>
              <a:t>Analyze global and local situation. (Position Evaluator)</a:t>
            </a:r>
            <a:endParaRPr lang="zh-CN" altLang="zh-CN" dirty="0"/>
          </a:p>
        </p:txBody>
      </p:sp>
      <p:sp>
        <p:nvSpPr>
          <p:cNvPr id="5" name="矩形 4"/>
          <p:cNvSpPr/>
          <p:nvPr/>
        </p:nvSpPr>
        <p:spPr>
          <a:xfrm>
            <a:off x="696516" y="4121615"/>
            <a:ext cx="4572000" cy="369332"/>
          </a:xfrm>
          <a:prstGeom prst="rect">
            <a:avLst/>
          </a:prstGeom>
        </p:spPr>
        <p:txBody>
          <a:bodyPr>
            <a:spAutoFit/>
          </a:bodyPr>
          <a:lstStyle/>
          <a:p>
            <a:pPr marL="285750" indent="-285750">
              <a:buFont typeface="Arial" panose="020B0604020202020204" pitchFamily="34" charset="0"/>
              <a:buChar char="•"/>
            </a:pPr>
            <a:r>
              <a:rPr lang="en-US" altLang="zh-CN" dirty="0"/>
              <a:t>Find some feasible moves. (Move Picker)</a:t>
            </a:r>
            <a:endParaRPr lang="zh-CN" altLang="zh-CN" dirty="0"/>
          </a:p>
        </p:txBody>
      </p:sp>
      <p:sp>
        <p:nvSpPr>
          <p:cNvPr id="6" name="矩形 5"/>
          <p:cNvSpPr/>
          <p:nvPr/>
        </p:nvSpPr>
        <p:spPr>
          <a:xfrm>
            <a:off x="3238149" y="2755781"/>
            <a:ext cx="1392573" cy="65434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Deep Learning</a:t>
            </a:r>
            <a:endParaRPr lang="zh-CN" altLang="en-US" dirty="0"/>
          </a:p>
        </p:txBody>
      </p:sp>
      <p:sp>
        <p:nvSpPr>
          <p:cNvPr id="7" name="矩形 6"/>
          <p:cNvSpPr/>
          <p:nvPr/>
        </p:nvSpPr>
        <p:spPr>
          <a:xfrm>
            <a:off x="1719742" y="2431307"/>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X1</a:t>
            </a:r>
            <a:endParaRPr lang="zh-CN" altLang="en-US" dirty="0"/>
          </a:p>
        </p:txBody>
      </p:sp>
      <p:sp>
        <p:nvSpPr>
          <p:cNvPr id="8" name="箭头: 右 7"/>
          <p:cNvSpPr/>
          <p:nvPr/>
        </p:nvSpPr>
        <p:spPr>
          <a:xfrm rot="1394066">
            <a:off x="2278522" y="2662841"/>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箭头: 右 8"/>
          <p:cNvSpPr/>
          <p:nvPr/>
        </p:nvSpPr>
        <p:spPr>
          <a:xfrm>
            <a:off x="4857455" y="2999060"/>
            <a:ext cx="411061" cy="15939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1959563" y="3020353"/>
            <a:ext cx="889490"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Calibri" panose="020F0502020204030204" pitchFamily="34" charset="0"/>
                <a:cs typeface="Calibri" panose="020F0502020204030204" pitchFamily="34" charset="0"/>
              </a:rPr>
              <a:t>Value Network</a:t>
            </a:r>
            <a:endParaRPr lang="zh-CN" altLang="en-US" sz="1400" dirty="0">
              <a:latin typeface="Calibri" panose="020F0502020204030204" pitchFamily="34" charset="0"/>
              <a:cs typeface="Calibri" panose="020F0502020204030204" pitchFamily="34" charset="0"/>
            </a:endParaRPr>
          </a:p>
        </p:txBody>
      </p:sp>
      <p:sp>
        <p:nvSpPr>
          <p:cNvPr id="11" name="矩形 10"/>
          <p:cNvSpPr/>
          <p:nvPr/>
        </p:nvSpPr>
        <p:spPr>
          <a:xfrm>
            <a:off x="1719742" y="2931947"/>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X2</a:t>
            </a:r>
            <a:endParaRPr lang="zh-CN" altLang="en-US" dirty="0"/>
          </a:p>
        </p:txBody>
      </p:sp>
      <p:sp>
        <p:nvSpPr>
          <p:cNvPr id="12" name="矩形 11"/>
          <p:cNvSpPr/>
          <p:nvPr/>
        </p:nvSpPr>
        <p:spPr>
          <a:xfrm>
            <a:off x="1719742" y="3755466"/>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err="1"/>
              <a:t>Xn</a:t>
            </a:r>
            <a:endParaRPr lang="zh-CN" altLang="en-US" dirty="0"/>
          </a:p>
        </p:txBody>
      </p:sp>
      <p:sp>
        <p:nvSpPr>
          <p:cNvPr id="13" name="文本框 12"/>
          <p:cNvSpPr txBox="1"/>
          <p:nvPr/>
        </p:nvSpPr>
        <p:spPr>
          <a:xfrm rot="5400000">
            <a:off x="1688224" y="3328914"/>
            <a:ext cx="356188" cy="400110"/>
          </a:xfrm>
          <a:prstGeom prst="rect">
            <a:avLst/>
          </a:prstGeom>
          <a:noFill/>
        </p:spPr>
        <p:txBody>
          <a:bodyPr wrap="none" rtlCol="0">
            <a:spAutoFit/>
          </a:bodyPr>
          <a:lstStyle/>
          <a:p>
            <a:r>
              <a:rPr lang="en-US" altLang="zh-CN" sz="2000" b="1" dirty="0"/>
              <a:t>…</a:t>
            </a:r>
            <a:endParaRPr lang="zh-CN" altLang="en-US" sz="2000" b="1" dirty="0"/>
          </a:p>
        </p:txBody>
      </p:sp>
      <p:sp>
        <p:nvSpPr>
          <p:cNvPr id="14" name="箭头: 右 13"/>
          <p:cNvSpPr/>
          <p:nvPr/>
        </p:nvSpPr>
        <p:spPr>
          <a:xfrm rot="228979">
            <a:off x="2279098" y="3000258"/>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箭头: 右 14"/>
          <p:cNvSpPr/>
          <p:nvPr/>
        </p:nvSpPr>
        <p:spPr>
          <a:xfrm rot="20209768">
            <a:off x="2278462" y="3622484"/>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矩形 15"/>
          <p:cNvSpPr/>
          <p:nvPr/>
        </p:nvSpPr>
        <p:spPr>
          <a:xfrm>
            <a:off x="3238149" y="4926977"/>
            <a:ext cx="1392573" cy="654341"/>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Deep Learning</a:t>
            </a:r>
            <a:endParaRPr lang="zh-CN" altLang="en-US" dirty="0"/>
          </a:p>
        </p:txBody>
      </p:sp>
      <p:sp>
        <p:nvSpPr>
          <p:cNvPr id="17" name="矩形 16"/>
          <p:cNvSpPr/>
          <p:nvPr/>
        </p:nvSpPr>
        <p:spPr>
          <a:xfrm>
            <a:off x="1719742" y="4602503"/>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X1</a:t>
            </a:r>
            <a:endParaRPr lang="zh-CN" altLang="en-US" dirty="0"/>
          </a:p>
        </p:txBody>
      </p:sp>
      <p:sp>
        <p:nvSpPr>
          <p:cNvPr id="18" name="箭头: 右 17"/>
          <p:cNvSpPr/>
          <p:nvPr/>
        </p:nvSpPr>
        <p:spPr>
          <a:xfrm rot="1394066">
            <a:off x="2278522" y="4834037"/>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9" name="箭头: 右 18"/>
          <p:cNvSpPr/>
          <p:nvPr/>
        </p:nvSpPr>
        <p:spPr>
          <a:xfrm>
            <a:off x="4857455" y="5170256"/>
            <a:ext cx="411061" cy="15939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矩形 20"/>
          <p:cNvSpPr/>
          <p:nvPr/>
        </p:nvSpPr>
        <p:spPr>
          <a:xfrm>
            <a:off x="1719742" y="5103143"/>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X2</a:t>
            </a:r>
            <a:endParaRPr lang="zh-CN" altLang="en-US" dirty="0"/>
          </a:p>
        </p:txBody>
      </p:sp>
      <p:sp>
        <p:nvSpPr>
          <p:cNvPr id="22" name="矩形 21"/>
          <p:cNvSpPr/>
          <p:nvPr/>
        </p:nvSpPr>
        <p:spPr>
          <a:xfrm>
            <a:off x="1719742" y="5926662"/>
            <a:ext cx="436228" cy="29361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err="1"/>
              <a:t>Xn</a:t>
            </a:r>
            <a:endParaRPr lang="zh-CN" altLang="en-US" dirty="0"/>
          </a:p>
        </p:txBody>
      </p:sp>
      <p:sp>
        <p:nvSpPr>
          <p:cNvPr id="23" name="文本框 22"/>
          <p:cNvSpPr txBox="1"/>
          <p:nvPr/>
        </p:nvSpPr>
        <p:spPr>
          <a:xfrm rot="5400000">
            <a:off x="1688224" y="5500110"/>
            <a:ext cx="356188" cy="400110"/>
          </a:xfrm>
          <a:prstGeom prst="rect">
            <a:avLst/>
          </a:prstGeom>
          <a:noFill/>
        </p:spPr>
        <p:txBody>
          <a:bodyPr wrap="none" rtlCol="0">
            <a:spAutoFit/>
          </a:bodyPr>
          <a:lstStyle/>
          <a:p>
            <a:r>
              <a:rPr lang="en-US" altLang="zh-CN" sz="2000" b="1" dirty="0"/>
              <a:t>…</a:t>
            </a:r>
            <a:endParaRPr lang="zh-CN" altLang="en-US" sz="2000" b="1" dirty="0"/>
          </a:p>
        </p:txBody>
      </p:sp>
      <p:sp>
        <p:nvSpPr>
          <p:cNvPr id="24" name="箭头: 右 23"/>
          <p:cNvSpPr/>
          <p:nvPr/>
        </p:nvSpPr>
        <p:spPr>
          <a:xfrm rot="228979">
            <a:off x="2279098" y="5171454"/>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5" name="箭头: 右 24"/>
          <p:cNvSpPr/>
          <p:nvPr/>
        </p:nvSpPr>
        <p:spPr>
          <a:xfrm rot="20209768">
            <a:off x="2278462" y="5793680"/>
            <a:ext cx="635310" cy="15633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矩形 25"/>
          <p:cNvSpPr/>
          <p:nvPr/>
        </p:nvSpPr>
        <p:spPr>
          <a:xfrm>
            <a:off x="1959563" y="2390020"/>
            <a:ext cx="889490"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solidFill>
                  <a:srgbClr val="FF0000"/>
                </a:solidFill>
                <a:latin typeface="Calibri" panose="020F0502020204030204" pitchFamily="34" charset="0"/>
                <a:cs typeface="Calibri" panose="020F0502020204030204" pitchFamily="34" charset="0"/>
              </a:rPr>
              <a:t>Board Status</a:t>
            </a:r>
            <a:endParaRPr lang="zh-CN" altLang="en-US" sz="1400" dirty="0">
              <a:solidFill>
                <a:srgbClr val="FF0000"/>
              </a:solidFill>
              <a:latin typeface="Calibri" panose="020F0502020204030204" pitchFamily="34" charset="0"/>
              <a:cs typeface="Calibri" panose="020F0502020204030204" pitchFamily="34" charset="0"/>
            </a:endParaRPr>
          </a:p>
        </p:txBody>
      </p:sp>
      <p:sp>
        <p:nvSpPr>
          <p:cNvPr id="27" name="矩形 26"/>
          <p:cNvSpPr/>
          <p:nvPr/>
        </p:nvSpPr>
        <p:spPr>
          <a:xfrm>
            <a:off x="1761156" y="3624265"/>
            <a:ext cx="1286304"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 </a:t>
            </a:r>
            <a:r>
              <a:rPr lang="en-US" altLang="zh-CN" sz="1400" dirty="0">
                <a:solidFill>
                  <a:srgbClr val="FF0000"/>
                </a:solidFill>
                <a:latin typeface="Calibri" panose="020F0502020204030204" pitchFamily="34" charset="0"/>
                <a:cs typeface="Calibri" panose="020F0502020204030204" pitchFamily="34" charset="0"/>
              </a:rPr>
              <a:t>Winning</a:t>
            </a:r>
            <a:r>
              <a:rPr lang="en-US" altLang="zh-CN" sz="1400" dirty="0"/>
              <a:t> </a:t>
            </a:r>
            <a:r>
              <a:rPr lang="en-US" altLang="zh-CN" sz="1400" dirty="0">
                <a:solidFill>
                  <a:srgbClr val="FF0000"/>
                </a:solidFill>
                <a:latin typeface="Calibri" panose="020F0502020204030204" pitchFamily="34" charset="0"/>
                <a:cs typeface="Calibri" panose="020F0502020204030204" pitchFamily="34" charset="0"/>
              </a:rPr>
              <a:t>Probability</a:t>
            </a:r>
            <a:endParaRPr lang="zh-CN" altLang="en-US" sz="1400" dirty="0">
              <a:solidFill>
                <a:srgbClr val="FF0000"/>
              </a:solidFill>
              <a:latin typeface="Calibri" panose="020F0502020204030204" pitchFamily="34" charset="0"/>
              <a:cs typeface="Calibri" panose="020F0502020204030204" pitchFamily="34" charset="0"/>
            </a:endParaRPr>
          </a:p>
        </p:txBody>
      </p:sp>
      <p:sp>
        <p:nvSpPr>
          <p:cNvPr id="28" name="箭头: 下 27"/>
          <p:cNvSpPr/>
          <p:nvPr/>
        </p:nvSpPr>
        <p:spPr>
          <a:xfrm>
            <a:off x="2358777" y="2789985"/>
            <a:ext cx="91062" cy="205481"/>
          </a:xfrm>
          <a:prstGeom prst="downArrow">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箭头: 下 28"/>
          <p:cNvSpPr/>
          <p:nvPr/>
        </p:nvSpPr>
        <p:spPr>
          <a:xfrm>
            <a:off x="2358777" y="3420093"/>
            <a:ext cx="91062" cy="205481"/>
          </a:xfrm>
          <a:prstGeom prst="downArrow">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30" name="矩形 29"/>
          <p:cNvSpPr/>
          <p:nvPr/>
        </p:nvSpPr>
        <p:spPr>
          <a:xfrm>
            <a:off x="1959563" y="5169683"/>
            <a:ext cx="889490"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latin typeface="Calibri" panose="020F0502020204030204" pitchFamily="34" charset="0"/>
                <a:cs typeface="Calibri" panose="020F0502020204030204" pitchFamily="34" charset="0"/>
              </a:rPr>
              <a:t>Policy Network</a:t>
            </a:r>
            <a:endParaRPr lang="zh-CN" altLang="en-US" sz="1400" dirty="0">
              <a:latin typeface="Calibri" panose="020F0502020204030204" pitchFamily="34" charset="0"/>
              <a:cs typeface="Calibri" panose="020F0502020204030204" pitchFamily="34" charset="0"/>
            </a:endParaRPr>
          </a:p>
        </p:txBody>
      </p:sp>
      <p:sp>
        <p:nvSpPr>
          <p:cNvPr id="31" name="矩形 30"/>
          <p:cNvSpPr/>
          <p:nvPr/>
        </p:nvSpPr>
        <p:spPr>
          <a:xfrm>
            <a:off x="1959563" y="4539350"/>
            <a:ext cx="889490"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a:solidFill>
                  <a:srgbClr val="FF0000"/>
                </a:solidFill>
                <a:latin typeface="Calibri" panose="020F0502020204030204" pitchFamily="34" charset="0"/>
                <a:cs typeface="Calibri" panose="020F0502020204030204" pitchFamily="34" charset="0"/>
              </a:rPr>
              <a:t>Board </a:t>
            </a:r>
            <a:r>
              <a:rPr lang="en-US" altLang="zh-CN" sz="1400" dirty="0">
                <a:solidFill>
                  <a:srgbClr val="FF0000"/>
                </a:solidFill>
                <a:latin typeface="Calibri" panose="020F0502020204030204" pitchFamily="34" charset="0"/>
                <a:cs typeface="Calibri" panose="020F0502020204030204" pitchFamily="34" charset="0"/>
              </a:rPr>
              <a:t>S</a:t>
            </a:r>
            <a:r>
              <a:rPr lang="en-US" altLang="zh-CN" sz="1400">
                <a:solidFill>
                  <a:srgbClr val="FF0000"/>
                </a:solidFill>
                <a:latin typeface="Calibri" panose="020F0502020204030204" pitchFamily="34" charset="0"/>
                <a:cs typeface="Calibri" panose="020F0502020204030204" pitchFamily="34" charset="0"/>
              </a:rPr>
              <a:t>tatus</a:t>
            </a:r>
            <a:endParaRPr lang="zh-CN" altLang="en-US" sz="1400" dirty="0">
              <a:solidFill>
                <a:srgbClr val="FF0000"/>
              </a:solidFill>
              <a:latin typeface="Calibri" panose="020F0502020204030204" pitchFamily="34" charset="0"/>
              <a:cs typeface="Calibri" panose="020F0502020204030204" pitchFamily="34" charset="0"/>
            </a:endParaRPr>
          </a:p>
        </p:txBody>
      </p:sp>
      <p:sp>
        <p:nvSpPr>
          <p:cNvPr id="32" name="矩形 31"/>
          <p:cNvSpPr/>
          <p:nvPr/>
        </p:nvSpPr>
        <p:spPr>
          <a:xfrm>
            <a:off x="1761156" y="5773595"/>
            <a:ext cx="1286304" cy="3761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dirty="0">
                <a:solidFill>
                  <a:srgbClr val="FF0000"/>
                </a:solidFill>
                <a:latin typeface="Calibri" panose="020F0502020204030204" pitchFamily="34" charset="0"/>
                <a:cs typeface="Calibri" panose="020F0502020204030204" pitchFamily="34" charset="0"/>
              </a:rPr>
              <a:t>Feasible Moves</a:t>
            </a:r>
            <a:endParaRPr lang="zh-CN" altLang="en-US" sz="1400" dirty="0">
              <a:solidFill>
                <a:srgbClr val="FF0000"/>
              </a:solidFill>
              <a:latin typeface="Calibri" panose="020F0502020204030204" pitchFamily="34" charset="0"/>
              <a:cs typeface="Calibri" panose="020F0502020204030204" pitchFamily="34" charset="0"/>
            </a:endParaRPr>
          </a:p>
        </p:txBody>
      </p:sp>
      <p:sp>
        <p:nvSpPr>
          <p:cNvPr id="33" name="箭头: 下 32"/>
          <p:cNvSpPr/>
          <p:nvPr/>
        </p:nvSpPr>
        <p:spPr>
          <a:xfrm>
            <a:off x="2358777" y="5569423"/>
            <a:ext cx="91062" cy="205481"/>
          </a:xfrm>
          <a:prstGeom prst="downArrow">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34" name="箭头: 下 33"/>
          <p:cNvSpPr/>
          <p:nvPr/>
        </p:nvSpPr>
        <p:spPr>
          <a:xfrm>
            <a:off x="2353439" y="4934870"/>
            <a:ext cx="91062" cy="205481"/>
          </a:xfrm>
          <a:prstGeom prst="downArrow">
            <a:avLst/>
          </a:prstGeom>
          <a:ln w="190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589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500"/>
                                        <p:tgtEl>
                                          <p:spTgt spid="2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inVertical)">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inVertical)">
                                      <p:cBhvr>
                                        <p:cTn id="37" dur="500"/>
                                        <p:tgtEl>
                                          <p:spTgt spid="31"/>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arn(inVertical)">
                                      <p:cBhvr>
                                        <p:cTn id="43" dur="500"/>
                                        <p:tgtEl>
                                          <p:spTgt spid="3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arn(inVertical)">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grpId="1" nodeType="clickEffect">
                                  <p:stCondLst>
                                    <p:cond delay="0"/>
                                  </p:stCondLst>
                                  <p:childTnLst>
                                    <p:animMotion origin="layout" path="M 2.77778E-6 -4.07407E-6 L 0.40642 0.00047 " pathEditMode="relative" rAng="0" ptsTypes="AA">
                                      <p:cBhvr>
                                        <p:cTn id="50" dur="750" fill="hold"/>
                                        <p:tgtEl>
                                          <p:spTgt spid="10"/>
                                        </p:tgtEl>
                                        <p:attrNameLst>
                                          <p:attrName>ppt_x</p:attrName>
                                          <p:attrName>ppt_y</p:attrName>
                                        </p:attrNameLst>
                                      </p:cBhvr>
                                      <p:rCtr x="20313" y="23"/>
                                    </p:animMotion>
                                  </p:childTnLst>
                                </p:cTn>
                              </p:par>
                              <p:par>
                                <p:cTn id="51" presetID="63" presetClass="path" presetSubtype="0" accel="50000" decel="50000" fill="hold" grpId="1" nodeType="withEffect">
                                  <p:stCondLst>
                                    <p:cond delay="0"/>
                                  </p:stCondLst>
                                  <p:childTnLst>
                                    <p:animMotion origin="layout" path="M 2.77778E-6 4.07407E-6 L 0.40642 0.00046 " pathEditMode="relative" rAng="0" ptsTypes="AA">
                                      <p:cBhvr>
                                        <p:cTn id="52" dur="750" fill="hold"/>
                                        <p:tgtEl>
                                          <p:spTgt spid="26"/>
                                        </p:tgtEl>
                                        <p:attrNameLst>
                                          <p:attrName>ppt_x</p:attrName>
                                          <p:attrName>ppt_y</p:attrName>
                                        </p:attrNameLst>
                                      </p:cBhvr>
                                      <p:rCtr x="20313" y="23"/>
                                    </p:animMotion>
                                  </p:childTnLst>
                                </p:cTn>
                              </p:par>
                              <p:par>
                                <p:cTn id="53" presetID="63" presetClass="path" presetSubtype="0" accel="50000" decel="50000" fill="hold" grpId="1" nodeType="withEffect">
                                  <p:stCondLst>
                                    <p:cond delay="0"/>
                                  </p:stCondLst>
                                  <p:childTnLst>
                                    <p:animMotion origin="layout" path="M 2.77778E-6 2.96296E-6 L 0.40642 0.00046 " pathEditMode="relative" rAng="0" ptsTypes="AA">
                                      <p:cBhvr>
                                        <p:cTn id="54" dur="750" fill="hold"/>
                                        <p:tgtEl>
                                          <p:spTgt spid="27"/>
                                        </p:tgtEl>
                                        <p:attrNameLst>
                                          <p:attrName>ppt_x</p:attrName>
                                          <p:attrName>ppt_y</p:attrName>
                                        </p:attrNameLst>
                                      </p:cBhvr>
                                      <p:rCtr x="20313" y="23"/>
                                    </p:animMotion>
                                  </p:childTnLst>
                                </p:cTn>
                              </p:par>
                              <p:par>
                                <p:cTn id="55" presetID="63" presetClass="path" presetSubtype="0" accel="50000" decel="50000" fill="hold" grpId="1" nodeType="withEffect">
                                  <p:stCondLst>
                                    <p:cond delay="0"/>
                                  </p:stCondLst>
                                  <p:childTnLst>
                                    <p:animMotion origin="layout" path="M 2.77778E-6 7.40741E-7 L 0.40642 0.00046 " pathEditMode="relative" rAng="0" ptsTypes="AA">
                                      <p:cBhvr>
                                        <p:cTn id="56" dur="750" fill="hold"/>
                                        <p:tgtEl>
                                          <p:spTgt spid="28"/>
                                        </p:tgtEl>
                                        <p:attrNameLst>
                                          <p:attrName>ppt_x</p:attrName>
                                          <p:attrName>ppt_y</p:attrName>
                                        </p:attrNameLst>
                                      </p:cBhvr>
                                      <p:rCtr x="20313" y="23"/>
                                    </p:animMotion>
                                  </p:childTnLst>
                                </p:cTn>
                              </p:par>
                              <p:par>
                                <p:cTn id="57" presetID="63" presetClass="path" presetSubtype="0" accel="50000" decel="50000" fill="hold" grpId="1" nodeType="withEffect">
                                  <p:stCondLst>
                                    <p:cond delay="0"/>
                                  </p:stCondLst>
                                  <p:childTnLst>
                                    <p:animMotion origin="layout" path="M 2.77778E-6 2.59259E-6 L 0.40642 0.00046 " pathEditMode="relative" rAng="0" ptsTypes="AA">
                                      <p:cBhvr>
                                        <p:cTn id="58" dur="750" fill="hold"/>
                                        <p:tgtEl>
                                          <p:spTgt spid="29"/>
                                        </p:tgtEl>
                                        <p:attrNameLst>
                                          <p:attrName>ppt_x</p:attrName>
                                          <p:attrName>ppt_y</p:attrName>
                                        </p:attrNameLst>
                                      </p:cBhvr>
                                      <p:rCtr x="20313" y="23"/>
                                    </p:animMotion>
                                  </p:childTnLst>
                                </p:cTn>
                              </p:par>
                              <p:par>
                                <p:cTn id="59" presetID="63" presetClass="path" presetSubtype="0" accel="50000" decel="50000" fill="hold" grpId="1" nodeType="withEffect">
                                  <p:stCondLst>
                                    <p:cond delay="0"/>
                                  </p:stCondLst>
                                  <p:childTnLst>
                                    <p:animMotion origin="layout" path="M 2.77778E-6 1.48148E-6 L 0.40642 0.00046 " pathEditMode="relative" rAng="0" ptsTypes="AA">
                                      <p:cBhvr>
                                        <p:cTn id="60" dur="750" fill="hold"/>
                                        <p:tgtEl>
                                          <p:spTgt spid="30"/>
                                        </p:tgtEl>
                                        <p:attrNameLst>
                                          <p:attrName>ppt_x</p:attrName>
                                          <p:attrName>ppt_y</p:attrName>
                                        </p:attrNameLst>
                                      </p:cBhvr>
                                      <p:rCtr x="20313" y="23"/>
                                    </p:animMotion>
                                  </p:childTnLst>
                                </p:cTn>
                              </p:par>
                              <p:par>
                                <p:cTn id="61" presetID="63" presetClass="path" presetSubtype="0" accel="50000" decel="50000" fill="hold" grpId="1" nodeType="withEffect">
                                  <p:stCondLst>
                                    <p:cond delay="0"/>
                                  </p:stCondLst>
                                  <p:childTnLst>
                                    <p:animMotion origin="layout" path="M 2.77778E-6 -3.7037E-7 L 0.40642 0.00046 " pathEditMode="relative" rAng="0" ptsTypes="AA">
                                      <p:cBhvr>
                                        <p:cTn id="62" dur="750" fill="hold"/>
                                        <p:tgtEl>
                                          <p:spTgt spid="31"/>
                                        </p:tgtEl>
                                        <p:attrNameLst>
                                          <p:attrName>ppt_x</p:attrName>
                                          <p:attrName>ppt_y</p:attrName>
                                        </p:attrNameLst>
                                      </p:cBhvr>
                                      <p:rCtr x="20313" y="23"/>
                                    </p:animMotion>
                                  </p:childTnLst>
                                </p:cTn>
                              </p:par>
                              <p:par>
                                <p:cTn id="63" presetID="63" presetClass="path" presetSubtype="0" accel="50000" decel="50000" fill="hold" grpId="1" nodeType="withEffect">
                                  <p:stCondLst>
                                    <p:cond delay="0"/>
                                  </p:stCondLst>
                                  <p:childTnLst>
                                    <p:animMotion origin="layout" path="M 2.77778E-6 -2.96296E-6 L 0.40642 0.00047 " pathEditMode="relative" rAng="0" ptsTypes="AA">
                                      <p:cBhvr>
                                        <p:cTn id="64" dur="750" fill="hold"/>
                                        <p:tgtEl>
                                          <p:spTgt spid="32"/>
                                        </p:tgtEl>
                                        <p:attrNameLst>
                                          <p:attrName>ppt_x</p:attrName>
                                          <p:attrName>ppt_y</p:attrName>
                                        </p:attrNameLst>
                                      </p:cBhvr>
                                      <p:rCtr x="20313" y="23"/>
                                    </p:animMotion>
                                  </p:childTnLst>
                                </p:cTn>
                              </p:par>
                              <p:par>
                                <p:cTn id="65" presetID="63" presetClass="path" presetSubtype="0" accel="50000" decel="50000" fill="hold" grpId="1" nodeType="withEffect">
                                  <p:stCondLst>
                                    <p:cond delay="0"/>
                                  </p:stCondLst>
                                  <p:childTnLst>
                                    <p:animMotion origin="layout" path="M 2.77778E-6 -3.33333E-6 L 0.40642 0.00047 " pathEditMode="relative" rAng="0" ptsTypes="AA">
                                      <p:cBhvr>
                                        <p:cTn id="66" dur="750" fill="hold"/>
                                        <p:tgtEl>
                                          <p:spTgt spid="33"/>
                                        </p:tgtEl>
                                        <p:attrNameLst>
                                          <p:attrName>ppt_x</p:attrName>
                                          <p:attrName>ppt_y</p:attrName>
                                        </p:attrNameLst>
                                      </p:cBhvr>
                                      <p:rCtr x="20313" y="23"/>
                                    </p:animMotion>
                                  </p:childTnLst>
                                </p:cTn>
                              </p:par>
                              <p:par>
                                <p:cTn id="67" presetID="63" presetClass="path" presetSubtype="0" accel="50000" decel="50000" fill="hold" grpId="1" nodeType="withEffect">
                                  <p:stCondLst>
                                    <p:cond delay="0"/>
                                  </p:stCondLst>
                                  <p:childTnLst>
                                    <p:animMotion origin="layout" path="M 3.61111E-6 -7.40741E-7 L 0.40642 0.00046 " pathEditMode="relative" rAng="0" ptsTypes="AA">
                                      <p:cBhvr>
                                        <p:cTn id="68" dur="750" fill="hold"/>
                                        <p:tgtEl>
                                          <p:spTgt spid="34"/>
                                        </p:tgtEl>
                                        <p:attrNameLst>
                                          <p:attrName>ppt_x</p:attrName>
                                          <p:attrName>ppt_y</p:attrName>
                                        </p:attrNameLst>
                                      </p:cBhvr>
                                      <p:rCtr x="20313" y="23"/>
                                    </p:animMotion>
                                  </p:childTnLst>
                                </p:cTn>
                              </p:par>
                            </p:childTnLst>
                          </p:cTn>
                        </p:par>
                        <p:par>
                          <p:cTn id="69" fill="hold">
                            <p:stCondLst>
                              <p:cond delay="750"/>
                            </p:stCondLst>
                            <p:childTnLst>
                              <p:par>
                                <p:cTn id="70" presetID="16" presetClass="entr" presetSubtype="21" fill="hold" grpId="0"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arn(inVertical)">
                                      <p:cBhvr>
                                        <p:cTn id="72" dur="500"/>
                                        <p:tgtEl>
                                          <p:spTgt spid="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barn(inVertical)">
                                      <p:cBhvr>
                                        <p:cTn id="75" dur="500"/>
                                        <p:tgtEl>
                                          <p:spTgt spid="8"/>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barn(inVertical)">
                                      <p:cBhvr>
                                        <p:cTn id="78" dur="500"/>
                                        <p:tgtEl>
                                          <p:spTgt spid="7"/>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barn(inVertical)">
                                      <p:cBhvr>
                                        <p:cTn id="81" dur="500"/>
                                        <p:tgtEl>
                                          <p:spTgt spid="14"/>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barn(inVertical)">
                                      <p:cBhvr>
                                        <p:cTn id="84" dur="500"/>
                                        <p:tgtEl>
                                          <p:spTgt spid="11"/>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barn(inVertical)">
                                      <p:cBhvr>
                                        <p:cTn id="87" dur="500"/>
                                        <p:tgtEl>
                                          <p:spTgt spid="15"/>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barn(inVertical)">
                                      <p:cBhvr>
                                        <p:cTn id="90" dur="500"/>
                                        <p:tgtEl>
                                          <p:spTgt spid="12"/>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barn(inVertical)">
                                      <p:cBhvr>
                                        <p:cTn id="93" dur="500"/>
                                        <p:tgtEl>
                                          <p:spTgt spid="13"/>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barn(inVertical)">
                                      <p:cBhvr>
                                        <p:cTn id="96" dur="500"/>
                                        <p:tgtEl>
                                          <p:spTgt spid="9"/>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barn(inVertical)">
                                      <p:cBhvr>
                                        <p:cTn id="99" dur="500"/>
                                        <p:tgtEl>
                                          <p:spTgt spid="19"/>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barn(inVertical)">
                                      <p:cBhvr>
                                        <p:cTn id="102" dur="500"/>
                                        <p:tgtEl>
                                          <p:spTgt spid="25"/>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barn(inVertical)">
                                      <p:cBhvr>
                                        <p:cTn id="105" dur="500"/>
                                        <p:tgtEl>
                                          <p:spTgt spid="24"/>
                                        </p:tgtEl>
                                      </p:cBhvr>
                                    </p:animEffect>
                                  </p:childTnLst>
                                </p:cTn>
                              </p:par>
                              <p:par>
                                <p:cTn id="106" presetID="16" presetClass="entr" presetSubtype="21"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barn(inVertical)">
                                      <p:cBhvr>
                                        <p:cTn id="108" dur="500"/>
                                        <p:tgtEl>
                                          <p:spTgt spid="21"/>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barn(inVertical)">
                                      <p:cBhvr>
                                        <p:cTn id="111" dur="500"/>
                                        <p:tgtEl>
                                          <p:spTgt spid="17"/>
                                        </p:tgtEl>
                                      </p:cBhvr>
                                    </p:animEffect>
                                  </p:childTnLst>
                                </p:cTn>
                              </p:par>
                              <p:par>
                                <p:cTn id="112" presetID="16" presetClass="entr" presetSubtype="21"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barn(inVertical)">
                                      <p:cBhvr>
                                        <p:cTn id="114" dur="500"/>
                                        <p:tgtEl>
                                          <p:spTgt spid="18"/>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barn(inVertical)">
                                      <p:cBhvr>
                                        <p:cTn id="117" dur="500"/>
                                        <p:tgtEl>
                                          <p:spTgt spid="23"/>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barn(inVertical)">
                                      <p:cBhvr>
                                        <p:cTn id="120" dur="500"/>
                                        <p:tgtEl>
                                          <p:spTgt spid="22"/>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barn(inVertical)">
                                      <p:cBhvr>
                                        <p:cTn id="1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0" grpId="1" animBg="1"/>
      <p:bldP spid="11" grpId="0" animBg="1"/>
      <p:bldP spid="12" grpId="0" animBg="1"/>
      <p:bldP spid="13" grpId="0"/>
      <p:bldP spid="14" grpId="0" animBg="1"/>
      <p:bldP spid="15" grpId="0" animBg="1"/>
      <p:bldP spid="16" grpId="0" animBg="1"/>
      <p:bldP spid="17" grpId="0" animBg="1"/>
      <p:bldP spid="18" grpId="0" animBg="1"/>
      <p:bldP spid="19" grpId="0" animBg="1"/>
      <p:bldP spid="21" grpId="0" animBg="1"/>
      <p:bldP spid="22" grpId="0" animBg="1"/>
      <p:bldP spid="23" grpId="0"/>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An example about how AlphaGo works</a:t>
            </a:r>
            <a:endParaRPr lang="zh-CN" altLang="en-US" dirty="0"/>
          </a:p>
        </p:txBody>
      </p:sp>
      <p:pic>
        <p:nvPicPr>
          <p:cNvPr id="12" name="图片 11">
            <a:extLst>
              <a:ext uri="{FF2B5EF4-FFF2-40B4-BE49-F238E27FC236}">
                <a16:creationId xmlns:a16="http://schemas.microsoft.com/office/drawing/2014/main" id="{AA17C0A1-4E85-44BC-8C9B-6A03E30B5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53" y="1740439"/>
            <a:ext cx="3540154" cy="3891825"/>
          </a:xfrm>
          <a:prstGeom prst="rect">
            <a:avLst/>
          </a:prstGeom>
        </p:spPr>
      </p:pic>
      <p:sp>
        <p:nvSpPr>
          <p:cNvPr id="2" name="文本框 1">
            <a:extLst>
              <a:ext uri="{FF2B5EF4-FFF2-40B4-BE49-F238E27FC236}">
                <a16:creationId xmlns:a16="http://schemas.microsoft.com/office/drawing/2014/main" id="{8CB39B9D-8D14-4CD4-B5C3-F1F87D2089E4}"/>
              </a:ext>
            </a:extLst>
          </p:cNvPr>
          <p:cNvSpPr txBox="1"/>
          <p:nvPr/>
        </p:nvSpPr>
        <p:spPr>
          <a:xfrm>
            <a:off x="4949505" y="2701253"/>
            <a:ext cx="3187816" cy="646331"/>
          </a:xfrm>
          <a:prstGeom prst="rect">
            <a:avLst/>
          </a:prstGeom>
          <a:noFill/>
        </p:spPr>
        <p:txBody>
          <a:bodyPr wrap="square" rtlCol="0">
            <a:spAutoFit/>
          </a:bodyPr>
          <a:lstStyle/>
          <a:p>
            <a:pPr marL="342900" indent="-342900">
              <a:buFont typeface="+mj-lt"/>
              <a:buAutoNum type="arabicPeriod"/>
            </a:pPr>
            <a:r>
              <a:rPr lang="en-US" altLang="zh-CN" b="1" dirty="0"/>
              <a:t>Use Policy Network to predict feasible moves.</a:t>
            </a:r>
            <a:endParaRPr lang="zh-CN" altLang="en-US" b="1" dirty="0"/>
          </a:p>
        </p:txBody>
      </p:sp>
    </p:spTree>
    <p:extLst>
      <p:ext uri="{BB962C8B-B14F-4D97-AF65-F5344CB8AC3E}">
        <p14:creationId xmlns:p14="http://schemas.microsoft.com/office/powerpoint/2010/main" val="226489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An example about how AlphaGo works</a:t>
            </a:r>
            <a:endParaRPr lang="zh-CN" altLang="en-US" dirty="0"/>
          </a:p>
        </p:txBody>
      </p:sp>
      <p:pic>
        <p:nvPicPr>
          <p:cNvPr id="10" name="图片 9">
            <a:extLst>
              <a:ext uri="{FF2B5EF4-FFF2-40B4-BE49-F238E27FC236}">
                <a16:creationId xmlns:a16="http://schemas.microsoft.com/office/drawing/2014/main" id="{1E41BEE1-CE05-4C5A-B91D-08DFD8604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27" y="1633093"/>
            <a:ext cx="3841668" cy="4046253"/>
          </a:xfrm>
          <a:prstGeom prst="rect">
            <a:avLst/>
          </a:prstGeom>
        </p:spPr>
      </p:pic>
      <p:sp>
        <p:nvSpPr>
          <p:cNvPr id="14" name="文本框 13">
            <a:extLst>
              <a:ext uri="{FF2B5EF4-FFF2-40B4-BE49-F238E27FC236}">
                <a16:creationId xmlns:a16="http://schemas.microsoft.com/office/drawing/2014/main" id="{747CF02A-70BE-44C7-9B20-C1E63E0660D4}"/>
              </a:ext>
            </a:extLst>
          </p:cNvPr>
          <p:cNvSpPr txBox="1"/>
          <p:nvPr/>
        </p:nvSpPr>
        <p:spPr>
          <a:xfrm>
            <a:off x="4966282" y="2281803"/>
            <a:ext cx="3582099" cy="2031325"/>
          </a:xfrm>
          <a:prstGeom prst="rect">
            <a:avLst/>
          </a:prstGeom>
          <a:noFill/>
        </p:spPr>
        <p:txBody>
          <a:bodyPr wrap="square" rtlCol="0">
            <a:spAutoFit/>
          </a:bodyPr>
          <a:lstStyle/>
          <a:p>
            <a:pPr marL="342900" indent="-342900">
              <a:buFont typeface="+mj-lt"/>
              <a:buAutoNum type="arabicPeriod" startAt="2"/>
            </a:pPr>
            <a:r>
              <a:rPr lang="en-US" altLang="zh-CN" b="1" dirty="0"/>
              <a:t>Simulation</a:t>
            </a:r>
          </a:p>
          <a:p>
            <a:r>
              <a:rPr lang="en-US" altLang="zh-CN" dirty="0"/>
              <a:t>Play</a:t>
            </a:r>
            <a:r>
              <a:rPr lang="zh-CN" altLang="en-US" dirty="0"/>
              <a:t> </a:t>
            </a:r>
            <a:r>
              <a:rPr lang="en-US" altLang="zh-CN" dirty="0"/>
              <a:t>with</a:t>
            </a:r>
            <a:r>
              <a:rPr lang="zh-CN" altLang="en-US" dirty="0"/>
              <a:t> </a:t>
            </a:r>
            <a:r>
              <a:rPr lang="en-US" altLang="zh-CN" dirty="0"/>
              <a:t>itself.</a:t>
            </a:r>
            <a:r>
              <a:rPr lang="zh-CN" altLang="en-US" dirty="0"/>
              <a:t> </a:t>
            </a:r>
            <a:r>
              <a:rPr lang="en-US" altLang="zh-CN" dirty="0"/>
              <a:t>Using</a:t>
            </a:r>
            <a:r>
              <a:rPr lang="zh-CN" altLang="en-US" dirty="0"/>
              <a:t> </a:t>
            </a:r>
            <a:r>
              <a:rPr lang="en-US" altLang="zh-CN" dirty="0"/>
              <a:t>Value</a:t>
            </a:r>
            <a:r>
              <a:rPr lang="zh-CN" altLang="en-US" dirty="0"/>
              <a:t> </a:t>
            </a:r>
            <a:r>
              <a:rPr lang="en-US" altLang="zh-CN" dirty="0"/>
              <a:t>Network</a:t>
            </a:r>
            <a:r>
              <a:rPr lang="zh-CN" altLang="en-US" dirty="0"/>
              <a:t> </a:t>
            </a:r>
            <a:r>
              <a:rPr lang="en-US" altLang="zh-CN" dirty="0"/>
              <a:t>to</a:t>
            </a:r>
            <a:r>
              <a:rPr lang="zh-CN" altLang="en-US" dirty="0"/>
              <a:t> </a:t>
            </a:r>
            <a:r>
              <a:rPr lang="en-US" altLang="zh-CN" dirty="0"/>
              <a:t>judge</a:t>
            </a:r>
            <a:r>
              <a:rPr lang="zh-CN" altLang="en-US" dirty="0"/>
              <a:t> </a:t>
            </a:r>
            <a:r>
              <a:rPr lang="en-US" altLang="zh-CN" dirty="0"/>
              <a:t>the</a:t>
            </a:r>
            <a:r>
              <a:rPr lang="zh-CN" altLang="en-US" dirty="0"/>
              <a:t> </a:t>
            </a:r>
            <a:r>
              <a:rPr lang="en-US" altLang="zh-CN" dirty="0"/>
              <a:t>situation.</a:t>
            </a:r>
          </a:p>
          <a:p>
            <a:pPr marL="285750" indent="-285750">
              <a:buFontTx/>
              <a:buChar char="-"/>
            </a:pPr>
            <a:r>
              <a:rPr lang="en-US" altLang="zh-CN" dirty="0"/>
              <a:t>If win/loss possibility is high, count the result and start a new iteration.</a:t>
            </a:r>
          </a:p>
          <a:p>
            <a:pPr marL="285750" indent="-285750">
              <a:buFontTx/>
              <a:buChar char="-"/>
            </a:pPr>
            <a:r>
              <a:rPr lang="en-US" altLang="zh-CN" dirty="0"/>
              <a:t>Otherwise, keep playing.</a:t>
            </a:r>
          </a:p>
        </p:txBody>
      </p:sp>
    </p:spTree>
    <p:extLst>
      <p:ext uri="{BB962C8B-B14F-4D97-AF65-F5344CB8AC3E}">
        <p14:creationId xmlns:p14="http://schemas.microsoft.com/office/powerpoint/2010/main" val="219717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An example about how AlphaGo works</a:t>
            </a:r>
            <a:endParaRPr lang="zh-CN" altLang="en-US" dirty="0"/>
          </a:p>
        </p:txBody>
      </p:sp>
      <p:pic>
        <p:nvPicPr>
          <p:cNvPr id="4" name="图片 3">
            <a:extLst>
              <a:ext uri="{FF2B5EF4-FFF2-40B4-BE49-F238E27FC236}">
                <a16:creationId xmlns:a16="http://schemas.microsoft.com/office/drawing/2014/main" id="{2A52863F-90EA-4038-8D6E-4A1477D70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07" y="1699788"/>
            <a:ext cx="3582691" cy="3928288"/>
          </a:xfrm>
          <a:prstGeom prst="rect">
            <a:avLst/>
          </a:prstGeom>
        </p:spPr>
      </p:pic>
      <p:sp>
        <p:nvSpPr>
          <p:cNvPr id="6" name="文本框 5">
            <a:extLst>
              <a:ext uri="{FF2B5EF4-FFF2-40B4-BE49-F238E27FC236}">
                <a16:creationId xmlns:a16="http://schemas.microsoft.com/office/drawing/2014/main" id="{DE6B5E7C-4716-4F2E-A925-52D05A47FF84}"/>
              </a:ext>
            </a:extLst>
          </p:cNvPr>
          <p:cNvSpPr txBox="1"/>
          <p:nvPr/>
        </p:nvSpPr>
        <p:spPr>
          <a:xfrm>
            <a:off x="4966282" y="2281803"/>
            <a:ext cx="3582099" cy="646331"/>
          </a:xfrm>
          <a:prstGeom prst="rect">
            <a:avLst/>
          </a:prstGeom>
          <a:noFill/>
        </p:spPr>
        <p:txBody>
          <a:bodyPr wrap="square" rtlCol="0">
            <a:spAutoFit/>
          </a:bodyPr>
          <a:lstStyle/>
          <a:p>
            <a:pPr marL="342900" indent="-342900">
              <a:buFont typeface="+mj-lt"/>
              <a:buAutoNum type="arabicPeriod" startAt="3"/>
            </a:pPr>
            <a:r>
              <a:rPr lang="en-US" altLang="zh-CN" b="1" dirty="0"/>
              <a:t>Choose the move with highest win possibility.</a:t>
            </a:r>
          </a:p>
        </p:txBody>
      </p:sp>
    </p:spTree>
    <p:extLst>
      <p:ext uri="{BB962C8B-B14F-4D97-AF65-F5344CB8AC3E}">
        <p14:creationId xmlns:p14="http://schemas.microsoft.com/office/powerpoint/2010/main" val="40036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kumimoji="1" lang="zh-CN" altLang="en-US"/>
          </a:p>
        </p:txBody>
      </p:sp>
      <p:sp>
        <p:nvSpPr>
          <p:cNvPr id="4" name="文本框 3"/>
          <p:cNvSpPr txBox="1"/>
          <p:nvPr/>
        </p:nvSpPr>
        <p:spPr>
          <a:xfrm>
            <a:off x="1112113" y="3075057"/>
            <a:ext cx="6919783" cy="707886"/>
          </a:xfrm>
          <a:prstGeom prst="rect">
            <a:avLst/>
          </a:prstGeom>
          <a:noFill/>
        </p:spPr>
        <p:txBody>
          <a:bodyPr wrap="none" rtlCol="0">
            <a:spAutoFit/>
          </a:bodyPr>
          <a:lstStyle/>
          <a:p>
            <a:pPr algn="ctr"/>
            <a:r>
              <a:rPr kumimoji="1" lang="en-US" altLang="zh-CN" sz="4000" b="1" dirty="0">
                <a:solidFill>
                  <a:schemeClr val="accent1"/>
                </a:solidFill>
              </a:rPr>
              <a:t>Why will </a:t>
            </a:r>
            <a:r>
              <a:rPr kumimoji="1" lang="en-US" altLang="zh-CN" sz="4000" b="1" dirty="0" err="1">
                <a:solidFill>
                  <a:schemeClr val="accent1"/>
                </a:solidFill>
              </a:rPr>
              <a:t>AlphaGo</a:t>
            </a:r>
            <a:r>
              <a:rPr kumimoji="1" lang="en-US" altLang="zh-CN" sz="4000" b="1" dirty="0">
                <a:solidFill>
                  <a:schemeClr val="accent1"/>
                </a:solidFill>
              </a:rPr>
              <a:t> dominate</a:t>
            </a:r>
            <a:endParaRPr kumimoji="1" lang="zh-CN" altLang="en-US" sz="4000" b="1" dirty="0">
              <a:solidFill>
                <a:schemeClr val="accent1"/>
              </a:solidFill>
            </a:endParaRPr>
          </a:p>
        </p:txBody>
      </p:sp>
    </p:spTree>
    <p:extLst>
      <p:ext uri="{BB962C8B-B14F-4D97-AF65-F5344CB8AC3E}">
        <p14:creationId xmlns:p14="http://schemas.microsoft.com/office/powerpoint/2010/main" val="44443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Unbeatable features</a:t>
            </a:r>
            <a:endParaRPr lang="zh-CN" altLang="en-US" dirty="0"/>
          </a:p>
        </p:txBody>
      </p:sp>
      <p:sp>
        <p:nvSpPr>
          <p:cNvPr id="4" name="内容占位符 3"/>
          <p:cNvSpPr>
            <a:spLocks noGrp="1"/>
          </p:cNvSpPr>
          <p:nvPr>
            <p:ph sz="quarter" idx="10"/>
          </p:nvPr>
        </p:nvSpPr>
        <p:spPr/>
        <p:txBody>
          <a:bodyPr/>
          <a:lstStyle/>
          <a:p>
            <a:r>
              <a:rPr lang="en-US" altLang="zh-CN" b="1" dirty="0"/>
              <a:t>Fast</a:t>
            </a:r>
          </a:p>
          <a:p>
            <a:pPr lvl="1"/>
            <a:r>
              <a:rPr lang="en-US" altLang="zh-CN" dirty="0"/>
              <a:t>Powerful computing ability</a:t>
            </a:r>
            <a:r>
              <a:rPr lang="zh-CN" altLang="en-US" dirty="0"/>
              <a:t> </a:t>
            </a:r>
            <a:r>
              <a:rPr lang="en-US" altLang="zh-CN" dirty="0"/>
              <a:t>limits</a:t>
            </a:r>
            <a:r>
              <a:rPr lang="zh-CN" altLang="en-US" dirty="0"/>
              <a:t> </a:t>
            </a:r>
            <a:r>
              <a:rPr lang="en-US" altLang="zh-CN" dirty="0"/>
              <a:t>every</a:t>
            </a:r>
            <a:r>
              <a:rPr lang="zh-CN" altLang="en-US" dirty="0"/>
              <a:t> </a:t>
            </a:r>
            <a:r>
              <a:rPr lang="en-US" altLang="zh-CN" dirty="0"/>
              <a:t>prediction</a:t>
            </a:r>
            <a:r>
              <a:rPr lang="zh-CN" altLang="en-US" dirty="0"/>
              <a:t> </a:t>
            </a:r>
            <a:r>
              <a:rPr lang="en-US" altLang="zh-CN" dirty="0"/>
              <a:t>on</a:t>
            </a:r>
            <a:r>
              <a:rPr lang="zh-CN" altLang="en-US" dirty="0"/>
              <a:t> </a:t>
            </a:r>
            <a:r>
              <a:rPr lang="en-US" altLang="zh-CN" dirty="0"/>
              <a:t>next</a:t>
            </a:r>
            <a:r>
              <a:rPr lang="zh-CN" altLang="en-US" dirty="0"/>
              <a:t> </a:t>
            </a:r>
            <a:r>
              <a:rPr lang="en-US" altLang="zh-CN" dirty="0"/>
              <a:t>move</a:t>
            </a:r>
            <a:r>
              <a:rPr lang="zh-CN" altLang="en-US" dirty="0"/>
              <a:t> </a:t>
            </a:r>
            <a:r>
              <a:rPr lang="en-US" altLang="zh-CN" dirty="0"/>
              <a:t>in</a:t>
            </a:r>
            <a:r>
              <a:rPr lang="zh-CN" altLang="en-US" dirty="0"/>
              <a:t> </a:t>
            </a:r>
            <a:r>
              <a:rPr lang="en-US" altLang="zh-CN" dirty="0"/>
              <a:t>2</a:t>
            </a:r>
            <a:r>
              <a:rPr lang="zh-CN" altLang="en-US" dirty="0"/>
              <a:t> </a:t>
            </a:r>
            <a:r>
              <a:rPr lang="el-GR" altLang="zh-CN" dirty="0"/>
              <a:t>μ</a:t>
            </a:r>
            <a:r>
              <a:rPr lang="en-US" altLang="zh-CN" dirty="0"/>
              <a:t>s.</a:t>
            </a:r>
          </a:p>
          <a:p>
            <a:endParaRPr lang="en-US" altLang="zh-CN" b="1" dirty="0"/>
          </a:p>
          <a:p>
            <a:r>
              <a:rPr lang="en-US" altLang="zh-CN" b="1" dirty="0"/>
              <a:t>Accurate</a:t>
            </a:r>
          </a:p>
          <a:p>
            <a:pPr lvl="1"/>
            <a:r>
              <a:rPr lang="en-US" altLang="zh-CN" dirty="0" err="1"/>
              <a:t>AlphaGo</a:t>
            </a:r>
            <a:r>
              <a:rPr lang="en-US" altLang="zh-CN" dirty="0"/>
              <a:t> never makes mistakes guaranteed by program.</a:t>
            </a:r>
          </a:p>
          <a:p>
            <a:endParaRPr lang="en-US" altLang="zh-CN" b="1" dirty="0"/>
          </a:p>
          <a:p>
            <a:r>
              <a:rPr lang="en-US" altLang="zh-CN" b="1" dirty="0"/>
              <a:t>Perfect</a:t>
            </a:r>
          </a:p>
          <a:p>
            <a:pPr lvl="1"/>
            <a:r>
              <a:rPr lang="en-US" altLang="zh-CN" dirty="0" err="1"/>
              <a:t>AlphaGo</a:t>
            </a:r>
            <a:r>
              <a:rPr lang="zh-CN" altLang="en-US" dirty="0"/>
              <a:t> </a:t>
            </a:r>
            <a:r>
              <a:rPr lang="en-US" altLang="zh-CN" dirty="0"/>
              <a:t>never</a:t>
            </a:r>
            <a:r>
              <a:rPr lang="zh-CN" altLang="en-US" dirty="0"/>
              <a:t> </a:t>
            </a:r>
            <a:r>
              <a:rPr lang="en-US" altLang="zh-CN" dirty="0"/>
              <a:t>gets</a:t>
            </a:r>
            <a:r>
              <a:rPr lang="zh-CN" altLang="en-US" dirty="0"/>
              <a:t> </a:t>
            </a:r>
            <a:r>
              <a:rPr lang="en-US" altLang="zh-CN" dirty="0"/>
              <a:t>tired</a:t>
            </a:r>
            <a:r>
              <a:rPr lang="zh-CN" altLang="en-US" dirty="0"/>
              <a:t> </a:t>
            </a:r>
            <a:r>
              <a:rPr lang="en-US" altLang="zh-CN" dirty="0"/>
              <a:t>to</a:t>
            </a:r>
            <a:r>
              <a:rPr lang="zh-CN" altLang="en-US" dirty="0"/>
              <a:t> </a:t>
            </a:r>
            <a:r>
              <a:rPr lang="en-US" altLang="zh-CN" dirty="0"/>
              <a:t>keep</a:t>
            </a:r>
            <a:r>
              <a:rPr lang="zh-CN" altLang="zh-CN" dirty="0"/>
              <a:t> </a:t>
            </a:r>
            <a:r>
              <a:rPr lang="en-US" altLang="zh-CN" dirty="0"/>
              <a:t>every</a:t>
            </a:r>
            <a:r>
              <a:rPr lang="zh-CN" altLang="en-US" dirty="0"/>
              <a:t> </a:t>
            </a:r>
            <a:r>
              <a:rPr lang="en-US" altLang="zh-CN" dirty="0"/>
              <a:t>move</a:t>
            </a:r>
            <a:r>
              <a:rPr lang="zh-CN" altLang="en-US" dirty="0"/>
              <a:t> </a:t>
            </a:r>
            <a:r>
              <a:rPr lang="en-US" altLang="zh-CN" dirty="0"/>
              <a:t>as</a:t>
            </a:r>
            <a:r>
              <a:rPr lang="zh-CN" altLang="en-US" dirty="0"/>
              <a:t> </a:t>
            </a:r>
            <a:r>
              <a:rPr lang="en-US" altLang="zh-CN" dirty="0"/>
              <a:t>the</a:t>
            </a:r>
            <a:r>
              <a:rPr lang="zh-CN" altLang="en-US" dirty="0"/>
              <a:t> </a:t>
            </a:r>
            <a:r>
              <a:rPr lang="en-US" altLang="zh-CN" dirty="0"/>
              <a:t>best.</a:t>
            </a:r>
          </a:p>
        </p:txBody>
      </p:sp>
    </p:spTree>
    <p:extLst>
      <p:ext uri="{BB962C8B-B14F-4D97-AF65-F5344CB8AC3E}">
        <p14:creationId xmlns:p14="http://schemas.microsoft.com/office/powerpoint/2010/main" val="3934886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8372163" cy="4921498"/>
          </a:xfrm>
        </p:spPr>
        <p:txBody>
          <a:bodyPr/>
          <a:lstStyle/>
          <a:p>
            <a:r>
              <a:rPr lang="en-US" altLang="zh-CN" dirty="0">
                <a:solidFill>
                  <a:srgbClr val="222222"/>
                </a:solidFill>
                <a:latin typeface="Arial" panose="020B0604020202020204" pitchFamily="34" charset="0"/>
              </a:rPr>
              <a:t>After the match between </a:t>
            </a:r>
            <a:r>
              <a:rPr lang="en-US" altLang="zh-CN" dirty="0" err="1">
                <a:solidFill>
                  <a:srgbClr val="222222"/>
                </a:solidFill>
                <a:latin typeface="Arial" panose="020B0604020202020204" pitchFamily="34" charset="0"/>
              </a:rPr>
              <a:t>AlphaGo</a:t>
            </a:r>
            <a:r>
              <a:rPr lang="en-US" altLang="zh-CN" dirty="0">
                <a:solidFill>
                  <a:srgbClr val="222222"/>
                </a:solidFill>
                <a:latin typeface="Arial" panose="020B0604020202020204" pitchFamily="34" charset="0"/>
              </a:rPr>
              <a:t> and </a:t>
            </a:r>
            <a:r>
              <a:rPr lang="en-US" altLang="zh-CN" dirty="0" err="1">
                <a:solidFill>
                  <a:srgbClr val="222222"/>
                </a:solidFill>
                <a:latin typeface="Arial" panose="020B0604020202020204" pitchFamily="34" charset="0"/>
              </a:rPr>
              <a:t>Ke</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Jie</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AlphaGo</a:t>
            </a:r>
            <a:r>
              <a:rPr lang="en-US" altLang="zh-CN" dirty="0">
                <a:solidFill>
                  <a:srgbClr val="222222"/>
                </a:solidFill>
                <a:latin typeface="Arial" panose="020B0604020202020204" pitchFamily="34" charset="0"/>
              </a:rPr>
              <a:t> will retire while </a:t>
            </a:r>
            <a:r>
              <a:rPr lang="en-US" altLang="zh-CN" dirty="0" err="1">
                <a:solidFill>
                  <a:srgbClr val="222222"/>
                </a:solidFill>
                <a:latin typeface="Arial" panose="020B0604020202020204" pitchFamily="34" charset="0"/>
              </a:rPr>
              <a:t>DeepMind</a:t>
            </a:r>
            <a:r>
              <a:rPr lang="en-US" altLang="zh-CN" dirty="0">
                <a:solidFill>
                  <a:srgbClr val="222222"/>
                </a:solidFill>
                <a:latin typeface="Arial" panose="020B0604020202020204" pitchFamily="34" charset="0"/>
              </a:rPr>
              <a:t> continues AI research in other areas instead of Go.</a:t>
            </a:r>
            <a:endParaRPr lang="zh-CN" altLang="en-US" dirty="0"/>
          </a:p>
          <a:p>
            <a:endParaRPr kumimoji="1" lang="en-US" altLang="zh-CN" dirty="0"/>
          </a:p>
          <a:p>
            <a:r>
              <a:rPr kumimoji="1" lang="en-US" altLang="zh-CN" dirty="0"/>
              <a:t>What else can deep learning do?</a:t>
            </a:r>
            <a:endParaRPr kumimoji="1" lang="zh-CN" altLang="en-US" dirty="0"/>
          </a:p>
        </p:txBody>
      </p:sp>
      <p:pic>
        <p:nvPicPr>
          <p:cNvPr id="29" name="图片 28" descr="图片包含 文字&#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81" y="2529744"/>
            <a:ext cx="4731128" cy="32858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标题 2"/>
          <p:cNvSpPr>
            <a:spLocks noGrp="1"/>
          </p:cNvSpPr>
          <p:nvPr>
            <p:ph type="title"/>
          </p:nvPr>
        </p:nvSpPr>
        <p:spPr/>
        <p:txBody>
          <a:bodyPr/>
          <a:lstStyle/>
          <a:p>
            <a:r>
              <a:rPr kumimoji="1" lang="en-US" altLang="zh-CN" dirty="0" err="1"/>
              <a:t>AlphaFuture</a:t>
            </a:r>
            <a:endParaRPr kumimoji="1" lang="zh-CN" altLang="en-US" dirty="0"/>
          </a:p>
        </p:txBody>
      </p:sp>
      <p:pic>
        <p:nvPicPr>
          <p:cNvPr id="28" name="图片 27" descr="图片包含 室内, 就坐&#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843" y="2979044"/>
            <a:ext cx="4735289" cy="28482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1" name="图片 20" descr="图片包含 照片, 文字, 展示, 树&#10;&#10;已生成极高可信度的说明"/>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4754" y="1685678"/>
            <a:ext cx="3093393" cy="43964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9" name="图片 18" descr="图片包含 户外, 红色, 汽车&#10;&#10;已生成高可信度的说明"/>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6324" y="2747132"/>
            <a:ext cx="3685994" cy="30684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6365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Title</a:t>
            </a:r>
          </a:p>
          <a:p>
            <a:pPr lvl="1"/>
            <a:r>
              <a:rPr lang="en-US" altLang="zh-CN" dirty="0" err="1"/>
              <a:t>AlphaGo</a:t>
            </a:r>
            <a:r>
              <a:rPr lang="en-US" altLang="en-US" dirty="0"/>
              <a:t>: The</a:t>
            </a:r>
            <a:r>
              <a:rPr lang="zh-CN" altLang="en-US" dirty="0"/>
              <a:t> </a:t>
            </a:r>
            <a:r>
              <a:rPr lang="en-US" altLang="zh-CN" dirty="0"/>
              <a:t>New Dominator</a:t>
            </a:r>
            <a:r>
              <a:rPr lang="zh-CN" altLang="en-US" dirty="0"/>
              <a:t> </a:t>
            </a:r>
            <a:r>
              <a:rPr lang="en-US" altLang="zh-CN" dirty="0"/>
              <a:t>of</a:t>
            </a:r>
            <a:r>
              <a:rPr lang="zh-CN" altLang="en-US" dirty="0"/>
              <a:t> </a:t>
            </a:r>
            <a:r>
              <a:rPr lang="en-US" altLang="zh-CN" dirty="0"/>
              <a:t>Go</a:t>
            </a:r>
          </a:p>
          <a:p>
            <a:r>
              <a:rPr lang="en-US" altLang="zh-CN" dirty="0"/>
              <a:t>General purpose</a:t>
            </a:r>
          </a:p>
          <a:p>
            <a:pPr lvl="1"/>
            <a:r>
              <a:rPr lang="en-US" altLang="zh-CN" dirty="0"/>
              <a:t>My purpose is to inform my audience about </a:t>
            </a:r>
            <a:r>
              <a:rPr lang="en-US" altLang="zh-CN" dirty="0" err="1"/>
              <a:t>AlphaGo</a:t>
            </a:r>
            <a:endParaRPr lang="en-US" altLang="zh-CN" dirty="0"/>
          </a:p>
          <a:p>
            <a:r>
              <a:rPr lang="en-US" altLang="zh-CN" dirty="0"/>
              <a:t>Central idea</a:t>
            </a:r>
          </a:p>
          <a:p>
            <a:pPr lvl="1"/>
            <a:r>
              <a:rPr lang="en-US" altLang="zh-CN" dirty="0" err="1"/>
              <a:t>AlphaGo</a:t>
            </a:r>
            <a:r>
              <a:rPr lang="zh-CN" altLang="en-US" dirty="0"/>
              <a:t> </a:t>
            </a:r>
            <a:r>
              <a:rPr lang="en-US" altLang="zh-CN" dirty="0"/>
              <a:t>is</a:t>
            </a:r>
            <a:r>
              <a:rPr lang="zh-CN" altLang="en-US" dirty="0"/>
              <a:t> </a:t>
            </a:r>
            <a:r>
              <a:rPr lang="en-US" altLang="zh-CN" dirty="0"/>
              <a:t>a</a:t>
            </a:r>
            <a:r>
              <a:rPr lang="zh-CN" altLang="en-US" dirty="0"/>
              <a:t> </a:t>
            </a:r>
            <a:r>
              <a:rPr lang="en-US" altLang="zh-CN" dirty="0"/>
              <a:t>powerful</a:t>
            </a:r>
            <a:r>
              <a:rPr lang="zh-CN" altLang="en-US" dirty="0"/>
              <a:t> </a:t>
            </a:r>
            <a:r>
              <a:rPr lang="en-US" altLang="zh-CN" dirty="0"/>
              <a:t>Artificial</a:t>
            </a:r>
            <a:r>
              <a:rPr lang="zh-CN" altLang="en-US" dirty="0"/>
              <a:t> </a:t>
            </a:r>
            <a:r>
              <a:rPr lang="en-US" altLang="zh-CN" dirty="0"/>
              <a:t>Intelligence that will dominate Go</a:t>
            </a:r>
            <a:r>
              <a:rPr lang="en-US" altLang="en-US" dirty="0"/>
              <a:t>.</a:t>
            </a:r>
            <a:endParaRPr lang="en-US" altLang="zh-CN" dirty="0"/>
          </a:p>
          <a:p>
            <a:r>
              <a:rPr lang="en-US" altLang="zh-CN" dirty="0"/>
              <a:t>Organizational patterns</a:t>
            </a:r>
          </a:p>
          <a:p>
            <a:pPr lvl="1"/>
            <a:r>
              <a:rPr lang="en-US" altLang="zh-CN" dirty="0"/>
              <a:t>Chronological order</a:t>
            </a:r>
            <a:endParaRPr lang="zh-CN" altLang="en-US" dirty="0"/>
          </a:p>
        </p:txBody>
      </p:sp>
      <p:sp>
        <p:nvSpPr>
          <p:cNvPr id="3" name="标题 2"/>
          <p:cNvSpPr>
            <a:spLocks noGrp="1"/>
          </p:cNvSpPr>
          <p:nvPr>
            <p:ph type="title"/>
          </p:nvPr>
        </p:nvSpPr>
        <p:spPr/>
        <p:txBody>
          <a:bodyPr/>
          <a:lstStyle/>
          <a:p>
            <a:r>
              <a:rPr lang="en-US" altLang="zh-CN" dirty="0"/>
              <a:t>Header</a:t>
            </a:r>
            <a:endParaRPr lang="zh-CN" altLang="en-US" dirty="0"/>
          </a:p>
        </p:txBody>
      </p:sp>
    </p:spTree>
    <p:extLst>
      <p:ext uri="{BB962C8B-B14F-4D97-AF65-F5344CB8AC3E}">
        <p14:creationId xmlns:p14="http://schemas.microsoft.com/office/powerpoint/2010/main" val="1311614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latin typeface="+mn-ea"/>
                <a:ea typeface="+mn-ea"/>
              </a:rPr>
              <a:t>Thanks</a:t>
            </a:r>
            <a:r>
              <a:rPr lang="zh-CN" altLang="en-US">
                <a:latin typeface="+mn-ea"/>
                <a:ea typeface="+mn-ea"/>
              </a:rPr>
              <a:t>！</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kumimoji="1" lang="zh-CN" altLang="en-US"/>
          </a:p>
        </p:txBody>
      </p:sp>
      <p:sp>
        <p:nvSpPr>
          <p:cNvPr id="4" name="文本框 3"/>
          <p:cNvSpPr txBox="1"/>
          <p:nvPr/>
        </p:nvSpPr>
        <p:spPr>
          <a:xfrm>
            <a:off x="2437341" y="3075057"/>
            <a:ext cx="4269318" cy="707886"/>
          </a:xfrm>
          <a:prstGeom prst="rect">
            <a:avLst/>
          </a:prstGeom>
          <a:noFill/>
        </p:spPr>
        <p:txBody>
          <a:bodyPr wrap="none" rtlCol="0">
            <a:spAutoFit/>
          </a:bodyPr>
          <a:lstStyle/>
          <a:p>
            <a:pPr algn="ctr"/>
            <a:r>
              <a:rPr kumimoji="1" lang="en-US" altLang="zh-CN" sz="4000" b="1" dirty="0">
                <a:solidFill>
                  <a:schemeClr val="accent1"/>
                </a:solidFill>
              </a:rPr>
              <a:t>What is </a:t>
            </a:r>
            <a:r>
              <a:rPr kumimoji="1" lang="en-US" altLang="zh-CN" sz="4000" b="1" dirty="0" err="1">
                <a:solidFill>
                  <a:schemeClr val="accent1"/>
                </a:solidFill>
              </a:rPr>
              <a:t>AlphaGo</a:t>
            </a:r>
            <a:endParaRPr kumimoji="1" lang="zh-CN" altLang="en-US" sz="4000" b="1" dirty="0">
              <a:solidFill>
                <a:schemeClr val="accent1"/>
              </a:solidFill>
            </a:endParaRPr>
          </a:p>
        </p:txBody>
      </p:sp>
    </p:spTree>
    <p:extLst>
      <p:ext uri="{BB962C8B-B14F-4D97-AF65-F5344CB8AC3E}">
        <p14:creationId xmlns:p14="http://schemas.microsoft.com/office/powerpoint/2010/main" val="284730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4431836" cy="4921498"/>
          </a:xfrm>
        </p:spPr>
        <p:txBody>
          <a:bodyPr>
            <a:normAutofit/>
          </a:bodyPr>
          <a:lstStyle/>
          <a:p>
            <a:r>
              <a:rPr kumimoji="1" lang="en-US" altLang="zh-CN" dirty="0"/>
              <a:t>A narrow AI computer program playing the board game Go.</a:t>
            </a:r>
          </a:p>
          <a:p>
            <a:r>
              <a:rPr kumimoji="1" lang="en-US" altLang="zh-CN" dirty="0"/>
              <a:t>Producer:</a:t>
            </a:r>
            <a:r>
              <a:rPr kumimoji="1" lang="zh-CN" altLang="en-US" dirty="0"/>
              <a:t> </a:t>
            </a:r>
            <a:endParaRPr kumimoji="1" lang="en-US" altLang="zh-CN" dirty="0"/>
          </a:p>
          <a:p>
            <a:pPr lvl="1"/>
            <a:r>
              <a:rPr kumimoji="1" lang="en-US" altLang="zh-CN" dirty="0"/>
              <a:t>Alphabet Inc.‘s Google </a:t>
            </a:r>
            <a:r>
              <a:rPr kumimoji="1" lang="en-US" altLang="zh-CN" dirty="0" err="1"/>
              <a:t>DeepMind</a:t>
            </a:r>
            <a:r>
              <a:rPr kumimoji="1" lang="en-US" altLang="zh-CN" dirty="0"/>
              <a:t> in London</a:t>
            </a:r>
          </a:p>
          <a:p>
            <a:r>
              <a:rPr kumimoji="1" lang="en-US" altLang="zh-CN" dirty="0"/>
              <a:t>Awards:</a:t>
            </a:r>
            <a:r>
              <a:rPr kumimoji="1" lang="zh-CN" altLang="en-US" dirty="0"/>
              <a:t> </a:t>
            </a:r>
            <a:endParaRPr kumimoji="1" lang="en-US" altLang="zh-CN" dirty="0"/>
          </a:p>
          <a:p>
            <a:pPr lvl="1"/>
            <a:r>
              <a:rPr kumimoji="1" lang="en-US" altLang="zh-CN" dirty="0"/>
              <a:t>The first Computer Go program</a:t>
            </a:r>
            <a:r>
              <a:rPr kumimoji="1" lang="zh-CN" altLang="en-US" dirty="0"/>
              <a:t> </a:t>
            </a:r>
            <a:r>
              <a:rPr kumimoji="1" lang="en-US" altLang="zh-CN" dirty="0"/>
              <a:t>beating a professional human Go player</a:t>
            </a:r>
          </a:p>
          <a:p>
            <a:pPr lvl="1"/>
            <a:r>
              <a:rPr kumimoji="1" lang="en-US" altLang="zh-CN" dirty="0"/>
              <a:t>Breakthrough of the Year,</a:t>
            </a:r>
            <a:r>
              <a:rPr kumimoji="1" lang="zh-CN" altLang="en-US" dirty="0"/>
              <a:t> </a:t>
            </a:r>
            <a:r>
              <a:rPr kumimoji="1" lang="en-US" altLang="zh-CN" dirty="0"/>
              <a:t>Science</a:t>
            </a:r>
            <a:r>
              <a:rPr kumimoji="1" lang="zh-CN" altLang="zh-CN" dirty="0"/>
              <a:t>,</a:t>
            </a:r>
            <a:r>
              <a:rPr kumimoji="1" lang="zh-CN" altLang="en-US" dirty="0"/>
              <a:t> </a:t>
            </a:r>
            <a:r>
              <a:rPr kumimoji="1" lang="en-US" altLang="zh-CN" dirty="0"/>
              <a:t>2016</a:t>
            </a:r>
          </a:p>
          <a:p>
            <a:pPr marL="0" indent="0">
              <a:buNone/>
            </a:pPr>
            <a:endParaRPr kumimoji="1" lang="zh-CN" altLang="en-US" dirty="0"/>
          </a:p>
        </p:txBody>
      </p:sp>
      <p:sp>
        <p:nvSpPr>
          <p:cNvPr id="3" name="标题 2"/>
          <p:cNvSpPr>
            <a:spLocks noGrp="1"/>
          </p:cNvSpPr>
          <p:nvPr>
            <p:ph type="title"/>
          </p:nvPr>
        </p:nvSpPr>
        <p:spPr/>
        <p:txBody>
          <a:bodyPr/>
          <a:lstStyle/>
          <a:p>
            <a:r>
              <a:rPr kumimoji="1" lang="en-US" altLang="zh-CN" dirty="0"/>
              <a:t>Resume</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016" y="1713164"/>
            <a:ext cx="3017322" cy="1866384"/>
          </a:xfrm>
          <a:prstGeom prst="rect">
            <a:avLst/>
          </a:prstGeom>
        </p:spPr>
      </p:pic>
      <p:pic>
        <p:nvPicPr>
          <p:cNvPr id="6" name="图片 5"/>
          <p:cNvPicPr>
            <a:picLocks noChangeAspect="1"/>
          </p:cNvPicPr>
          <p:nvPr/>
        </p:nvPicPr>
        <p:blipFill>
          <a:blip r:embed="rId4"/>
          <a:stretch>
            <a:fillRect/>
          </a:stretch>
        </p:blipFill>
        <p:spPr>
          <a:xfrm>
            <a:off x="4923573" y="3917160"/>
            <a:ext cx="3926195" cy="2205213"/>
          </a:xfrm>
          <a:prstGeom prst="rect">
            <a:avLst/>
          </a:prstGeom>
        </p:spPr>
      </p:pic>
    </p:spTree>
    <p:extLst>
      <p:ext uri="{BB962C8B-B14F-4D97-AF65-F5344CB8AC3E}">
        <p14:creationId xmlns:p14="http://schemas.microsoft.com/office/powerpoint/2010/main" val="223548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Splendid Records</a:t>
            </a:r>
          </a:p>
        </p:txBody>
      </p:sp>
      <p:graphicFrame>
        <p:nvGraphicFramePr>
          <p:cNvPr id="4" name="图表 3"/>
          <p:cNvGraphicFramePr/>
          <p:nvPr>
            <p:extLst>
              <p:ext uri="{D42A27DB-BD31-4B8C-83A1-F6EECF244321}">
                <p14:modId xmlns:p14="http://schemas.microsoft.com/office/powerpoint/2010/main" val="923795584"/>
              </p:ext>
            </p:extLst>
          </p:nvPr>
        </p:nvGraphicFramePr>
        <p:xfrm>
          <a:off x="609849" y="1636149"/>
          <a:ext cx="8403637" cy="4965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0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kumimoji="1" lang="zh-CN" altLang="en-US"/>
          </a:p>
        </p:txBody>
      </p:sp>
      <p:sp>
        <p:nvSpPr>
          <p:cNvPr id="4" name="文本框 3"/>
          <p:cNvSpPr txBox="1"/>
          <p:nvPr/>
        </p:nvSpPr>
        <p:spPr>
          <a:xfrm>
            <a:off x="1468153" y="3075057"/>
            <a:ext cx="6207699" cy="707886"/>
          </a:xfrm>
          <a:prstGeom prst="rect">
            <a:avLst/>
          </a:prstGeom>
          <a:noFill/>
        </p:spPr>
        <p:txBody>
          <a:bodyPr wrap="none" rtlCol="0">
            <a:spAutoFit/>
          </a:bodyPr>
          <a:lstStyle/>
          <a:p>
            <a:pPr algn="ctr"/>
            <a:r>
              <a:rPr kumimoji="1" lang="en-US" altLang="zh-CN" sz="4000" b="1" dirty="0">
                <a:solidFill>
                  <a:schemeClr val="accent1"/>
                </a:solidFill>
              </a:rPr>
              <a:t>How does </a:t>
            </a:r>
            <a:r>
              <a:rPr kumimoji="1" lang="en-US" altLang="zh-CN" sz="4000" b="1" dirty="0" err="1">
                <a:solidFill>
                  <a:schemeClr val="accent1"/>
                </a:solidFill>
              </a:rPr>
              <a:t>AlphaGo</a:t>
            </a:r>
            <a:r>
              <a:rPr kumimoji="1" lang="en-US" altLang="zh-CN" sz="4000" b="1" dirty="0">
                <a:solidFill>
                  <a:schemeClr val="accent1"/>
                </a:solidFill>
              </a:rPr>
              <a:t> work</a:t>
            </a:r>
            <a:endParaRPr kumimoji="1" lang="zh-CN" altLang="en-US" sz="4000" b="1" dirty="0">
              <a:solidFill>
                <a:schemeClr val="accent1"/>
              </a:solidFill>
            </a:endParaRPr>
          </a:p>
        </p:txBody>
      </p:sp>
    </p:spTree>
    <p:extLst>
      <p:ext uri="{BB962C8B-B14F-4D97-AF65-F5344CB8AC3E}">
        <p14:creationId xmlns:p14="http://schemas.microsoft.com/office/powerpoint/2010/main" val="3097483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Prerequisite</a:t>
            </a:r>
            <a:endParaRPr lang="zh-CN" altLang="en-US" dirty="0"/>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444" y="4665678"/>
            <a:ext cx="3017322" cy="1866384"/>
          </a:xfrm>
          <a:prstGeom prst="rect">
            <a:avLst/>
          </a:prstGeom>
        </p:spPr>
      </p:pic>
      <p:sp>
        <p:nvSpPr>
          <p:cNvPr id="25" name="椭圆 24"/>
          <p:cNvSpPr/>
          <p:nvPr/>
        </p:nvSpPr>
        <p:spPr>
          <a:xfrm>
            <a:off x="978467" y="1804498"/>
            <a:ext cx="6756181" cy="2746353"/>
          </a:xfrm>
          <a:prstGeom prst="ellipse">
            <a:avLst/>
          </a:prstGeom>
          <a:ln w="28575" cmpd="sng"/>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000" b="1" dirty="0"/>
          </a:p>
        </p:txBody>
      </p:sp>
      <p:sp>
        <p:nvSpPr>
          <p:cNvPr id="26" name="椭圆 25"/>
          <p:cNvSpPr/>
          <p:nvPr/>
        </p:nvSpPr>
        <p:spPr>
          <a:xfrm>
            <a:off x="3693683" y="2054148"/>
            <a:ext cx="3623826" cy="2247051"/>
          </a:xfrm>
          <a:prstGeom prst="ellipse">
            <a:avLst/>
          </a:prstGeom>
          <a:ln w="28575" cmpd="sng"/>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000" b="1" dirty="0"/>
          </a:p>
        </p:txBody>
      </p:sp>
      <p:sp>
        <p:nvSpPr>
          <p:cNvPr id="27" name="椭圆 26"/>
          <p:cNvSpPr/>
          <p:nvPr/>
        </p:nvSpPr>
        <p:spPr>
          <a:xfrm>
            <a:off x="5379282" y="2418627"/>
            <a:ext cx="1665774" cy="1520109"/>
          </a:xfrm>
          <a:prstGeom prst="ellipse">
            <a:avLst/>
          </a:prstGeom>
          <a:ln w="28575" cmpd="sng"/>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b="1" dirty="0"/>
              <a:t>Deep</a:t>
            </a:r>
            <a:r>
              <a:rPr kumimoji="1" lang="zh-CN" altLang="en-US" sz="2000" b="1" dirty="0"/>
              <a:t> </a:t>
            </a:r>
            <a:r>
              <a:rPr kumimoji="1" lang="en-US" altLang="zh-CN" sz="2000" b="1" dirty="0"/>
              <a:t>Learning</a:t>
            </a:r>
            <a:endParaRPr kumimoji="1" lang="zh-CN" altLang="en-US" sz="2000" b="1" dirty="0"/>
          </a:p>
        </p:txBody>
      </p:sp>
      <p:sp>
        <p:nvSpPr>
          <p:cNvPr id="28" name="虚尾箭头 27"/>
          <p:cNvSpPr/>
          <p:nvPr/>
        </p:nvSpPr>
        <p:spPr>
          <a:xfrm rot="6911181">
            <a:off x="4978013" y="4333802"/>
            <a:ext cx="1452979" cy="617484"/>
          </a:xfrm>
          <a:prstGeom prst="striped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
        <p:nvSpPr>
          <p:cNvPr id="4" name="文本框 3"/>
          <p:cNvSpPr txBox="1"/>
          <p:nvPr/>
        </p:nvSpPr>
        <p:spPr>
          <a:xfrm>
            <a:off x="3975648" y="2823730"/>
            <a:ext cx="1271966" cy="707886"/>
          </a:xfrm>
          <a:prstGeom prst="rect">
            <a:avLst/>
          </a:prstGeom>
          <a:noFill/>
        </p:spPr>
        <p:txBody>
          <a:bodyPr wrap="square" rtlCol="0">
            <a:spAutoFit/>
          </a:bodyPr>
          <a:lstStyle/>
          <a:p>
            <a:pPr algn="ctr"/>
            <a:r>
              <a:rPr kumimoji="1" lang="en-US" altLang="zh-CN" sz="2000" b="1" dirty="0">
                <a:solidFill>
                  <a:schemeClr val="dk1"/>
                </a:solidFill>
              </a:rPr>
              <a:t>Neutral Network</a:t>
            </a:r>
            <a:endParaRPr kumimoji="1" lang="zh-CN" altLang="en-US" sz="2000" b="1" dirty="0">
              <a:solidFill>
                <a:schemeClr val="dk1"/>
              </a:solidFill>
            </a:endParaRPr>
          </a:p>
        </p:txBody>
      </p:sp>
      <p:sp>
        <p:nvSpPr>
          <p:cNvPr id="12" name="文本框 11"/>
          <p:cNvSpPr txBox="1"/>
          <p:nvPr/>
        </p:nvSpPr>
        <p:spPr>
          <a:xfrm>
            <a:off x="1322579" y="2977618"/>
            <a:ext cx="2098651" cy="400110"/>
          </a:xfrm>
          <a:prstGeom prst="rect">
            <a:avLst/>
          </a:prstGeom>
          <a:noFill/>
        </p:spPr>
        <p:txBody>
          <a:bodyPr wrap="none" rtlCol="0">
            <a:spAutoFit/>
          </a:bodyPr>
          <a:lstStyle/>
          <a:p>
            <a:r>
              <a:rPr kumimoji="1" lang="en-US" altLang="zh-CN" sz="2000" b="1" dirty="0">
                <a:solidFill>
                  <a:schemeClr val="dk1"/>
                </a:solidFill>
              </a:rPr>
              <a:t>Machine Learning</a:t>
            </a:r>
            <a:endParaRPr kumimoji="1" lang="zh-CN" altLang="en-US" sz="2000" b="1" dirty="0">
              <a:solidFill>
                <a:schemeClr val="dk1"/>
              </a:solidFill>
            </a:endParaRPr>
          </a:p>
        </p:txBody>
      </p:sp>
    </p:spTree>
    <p:extLst>
      <p:ext uri="{BB962C8B-B14F-4D97-AF65-F5344CB8AC3E}">
        <p14:creationId xmlns:p14="http://schemas.microsoft.com/office/powerpoint/2010/main" val="143205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59200" y="2133837"/>
            <a:ext cx="8372163" cy="816940"/>
          </a:xfrm>
        </p:spPr>
        <p:txBody>
          <a:bodyPr>
            <a:normAutofit lnSpcReduction="10000"/>
          </a:bodyPr>
          <a:lstStyle/>
          <a:p>
            <a:r>
              <a:rPr lang="en-US" altLang="zh-CN" dirty="0"/>
              <a:t>What is a Program?</a:t>
            </a:r>
          </a:p>
          <a:p>
            <a:pPr lvl="1"/>
            <a:r>
              <a:rPr lang="en-US" altLang="zh-CN" dirty="0"/>
              <a:t>A Program is a process. With a input X, it returns a corresponding output Y.</a:t>
            </a:r>
            <a:endParaRPr lang="zh-CN" altLang="en-US" dirty="0"/>
          </a:p>
        </p:txBody>
      </p:sp>
      <p:sp>
        <p:nvSpPr>
          <p:cNvPr id="3" name="标题 2"/>
          <p:cNvSpPr>
            <a:spLocks noGrp="1"/>
          </p:cNvSpPr>
          <p:nvPr>
            <p:ph type="title"/>
          </p:nvPr>
        </p:nvSpPr>
        <p:spPr/>
        <p:txBody>
          <a:bodyPr>
            <a:normAutofit/>
          </a:bodyPr>
          <a:lstStyle/>
          <a:p>
            <a:r>
              <a:rPr lang="en-US" altLang="zh-CN" dirty="0"/>
              <a:t>Machine Learning</a:t>
            </a:r>
            <a:endParaRPr lang="zh-CN" altLang="en-US" dirty="0"/>
          </a:p>
        </p:txBody>
      </p:sp>
      <p:sp>
        <p:nvSpPr>
          <p:cNvPr id="4" name="矩形 3"/>
          <p:cNvSpPr/>
          <p:nvPr/>
        </p:nvSpPr>
        <p:spPr>
          <a:xfrm>
            <a:off x="3733100" y="3009289"/>
            <a:ext cx="1472279" cy="57955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Program</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5" name="矩形 4"/>
          <p:cNvSpPr/>
          <p:nvPr/>
        </p:nvSpPr>
        <p:spPr>
          <a:xfrm>
            <a:off x="2575419" y="3193846"/>
            <a:ext cx="309931" cy="26005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X</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6" name="矩形 5"/>
          <p:cNvSpPr/>
          <p:nvPr/>
        </p:nvSpPr>
        <p:spPr>
          <a:xfrm>
            <a:off x="5990200" y="3193846"/>
            <a:ext cx="309931" cy="26005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Y</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7" name="箭头: 右 6"/>
          <p:cNvSpPr/>
          <p:nvPr/>
        </p:nvSpPr>
        <p:spPr>
          <a:xfrm>
            <a:off x="3095305" y="3256763"/>
            <a:ext cx="434589" cy="141175"/>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8" name="箭头: 右 7"/>
          <p:cNvSpPr/>
          <p:nvPr/>
        </p:nvSpPr>
        <p:spPr>
          <a:xfrm>
            <a:off x="5352406" y="3252568"/>
            <a:ext cx="434589" cy="141175"/>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9" name="内容占位符 1"/>
          <p:cNvSpPr txBox="1">
            <a:spLocks/>
          </p:cNvSpPr>
          <p:nvPr/>
        </p:nvSpPr>
        <p:spPr>
          <a:xfrm>
            <a:off x="459199" y="3607152"/>
            <a:ext cx="8372164" cy="116572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4098"/>
              </a:buClr>
              <a:buSzPct val="100000"/>
              <a:buFont typeface="Calibri" panose="020F050202020403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等线 Light"/>
                <a:ea typeface="等线"/>
                <a:cs typeface="+mn-cs"/>
              </a:rPr>
              <a:t>What is Machine Learning?</a:t>
            </a:r>
          </a:p>
          <a:p>
            <a:pPr marL="685800" marR="0" lvl="1" indent="-228600" algn="l" defTabSz="914400" rtl="0" eaLnBrk="1" fontAlgn="auto" latinLnBrk="0" hangingPunct="1">
              <a:lnSpc>
                <a:spcPct val="120000"/>
              </a:lnSpc>
              <a:spcBef>
                <a:spcPts val="500"/>
              </a:spcBef>
              <a:spcAft>
                <a:spcPts val="0"/>
              </a:spcAft>
              <a:buClr>
                <a:srgbClr val="004098"/>
              </a:buClr>
              <a:buSzPct val="100000"/>
              <a:buFont typeface="Calibri" panose="020F0502020204030204" pitchFamily="34" charset="0"/>
              <a:buChar char="▪"/>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With a series of input X, it returns a program.</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0" name="矩形 9"/>
          <p:cNvSpPr/>
          <p:nvPr/>
        </p:nvSpPr>
        <p:spPr>
          <a:xfrm>
            <a:off x="3529894" y="5020224"/>
            <a:ext cx="1392573" cy="550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Machine Learning</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1" name="矩形 10"/>
          <p:cNvSpPr/>
          <p:nvPr/>
        </p:nvSpPr>
        <p:spPr>
          <a:xfrm>
            <a:off x="1977932" y="4695749"/>
            <a:ext cx="469783" cy="24679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X1</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3" name="箭头: 右 12"/>
          <p:cNvSpPr/>
          <p:nvPr/>
        </p:nvSpPr>
        <p:spPr>
          <a:xfrm rot="1394066">
            <a:off x="2575184" y="4928294"/>
            <a:ext cx="635310" cy="13140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14" name="箭头: 右 13"/>
          <p:cNvSpPr/>
          <p:nvPr/>
        </p:nvSpPr>
        <p:spPr>
          <a:xfrm>
            <a:off x="5149200" y="5263502"/>
            <a:ext cx="411061" cy="133975"/>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15" name="矩形 14"/>
          <p:cNvSpPr/>
          <p:nvPr/>
        </p:nvSpPr>
        <p:spPr>
          <a:xfrm>
            <a:off x="5786994" y="5024417"/>
            <a:ext cx="1392573" cy="550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Program</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6" name="矩形 15"/>
          <p:cNvSpPr/>
          <p:nvPr/>
        </p:nvSpPr>
        <p:spPr>
          <a:xfrm>
            <a:off x="1977932" y="5196389"/>
            <a:ext cx="469783" cy="24679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X2</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7" name="矩形 16"/>
          <p:cNvSpPr/>
          <p:nvPr/>
        </p:nvSpPr>
        <p:spPr>
          <a:xfrm>
            <a:off x="1977932" y="6019908"/>
            <a:ext cx="469783" cy="24679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等线 Light"/>
                <a:ea typeface="等线"/>
                <a:cs typeface="+mn-cs"/>
              </a:rPr>
              <a:t>Xn</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8" name="文本框 17"/>
          <p:cNvSpPr txBox="1"/>
          <p:nvPr/>
        </p:nvSpPr>
        <p:spPr>
          <a:xfrm rot="5400000">
            <a:off x="2008368" y="5564957"/>
            <a:ext cx="2993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等线 Light"/>
                <a:ea typeface="等线"/>
                <a:cs typeface="+mn-cs"/>
              </a:rPr>
              <a:t>…</a:t>
            </a:r>
            <a:endParaRPr kumimoji="0" lang="zh-CN" altLang="en-US" sz="2000" b="1"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19" name="箭头: 右 18"/>
          <p:cNvSpPr/>
          <p:nvPr/>
        </p:nvSpPr>
        <p:spPr>
          <a:xfrm rot="228979">
            <a:off x="2571672" y="5264728"/>
            <a:ext cx="635310" cy="13140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20" name="箭头: 右 19"/>
          <p:cNvSpPr/>
          <p:nvPr/>
        </p:nvSpPr>
        <p:spPr>
          <a:xfrm rot="20209768">
            <a:off x="2565303" y="5887932"/>
            <a:ext cx="635310" cy="131404"/>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Light"/>
              <a:ea typeface="等线"/>
              <a:cs typeface="+mn-cs"/>
            </a:endParaRPr>
          </a:p>
        </p:txBody>
      </p:sp>
      <p:sp>
        <p:nvSpPr>
          <p:cNvPr id="21" name="文本框 20"/>
          <p:cNvSpPr txBox="1"/>
          <p:nvPr/>
        </p:nvSpPr>
        <p:spPr>
          <a:xfrm>
            <a:off x="1482997" y="6358840"/>
            <a:ext cx="1330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等线 Light"/>
                <a:ea typeface="等线"/>
                <a:cs typeface="+mn-cs"/>
              </a:rPr>
              <a:t>Training Set</a:t>
            </a:r>
            <a:endParaRPr kumimoji="0" lang="zh-CN" altLang="en-US" sz="1800" b="0" i="0" u="none" strike="noStrike" kern="1200" cap="none" spc="0" normalizeH="0" baseline="0" noProof="0" dirty="0">
              <a:ln>
                <a:noFill/>
              </a:ln>
              <a:solidFill>
                <a:srgbClr val="000000"/>
              </a:solidFill>
              <a:effectLst/>
              <a:uLnTx/>
              <a:uFillTx/>
              <a:latin typeface="等线 Light"/>
              <a:ea typeface="等线"/>
              <a:cs typeface="+mn-cs"/>
            </a:endParaRPr>
          </a:p>
        </p:txBody>
      </p:sp>
      <p:sp>
        <p:nvSpPr>
          <p:cNvPr id="22" name="内容占位符 1"/>
          <p:cNvSpPr txBox="1">
            <a:spLocks/>
          </p:cNvSpPr>
          <p:nvPr/>
        </p:nvSpPr>
        <p:spPr>
          <a:xfrm>
            <a:off x="459199" y="1608081"/>
            <a:ext cx="8372163" cy="8169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Machine Learning is a kind of special program!</a:t>
            </a:r>
          </a:p>
        </p:txBody>
      </p:sp>
    </p:spTree>
    <p:extLst>
      <p:ext uri="{BB962C8B-B14F-4D97-AF65-F5344CB8AC3E}">
        <p14:creationId xmlns:p14="http://schemas.microsoft.com/office/powerpoint/2010/main" val="28184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500"/>
                            </p:stCondLst>
                            <p:childTnLst>
                              <p:par>
                                <p:cTn id="29" presetID="16" presetClass="entr" presetSubtype="2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1000" fill="hold"/>
                                        <p:tgtEl>
                                          <p:spTgt spid="10"/>
                                        </p:tgtEl>
                                        <p:attrNameLst>
                                          <p:attrName>ppt_x</p:attrName>
                                        </p:attrNameLst>
                                      </p:cBhvr>
                                      <p:tavLst>
                                        <p:tav tm="0">
                                          <p:val>
                                            <p:strVal val="#ppt_x"/>
                                          </p:val>
                                        </p:tav>
                                        <p:tav tm="100000">
                                          <p:val>
                                            <p:strVal val="#ppt_x"/>
                                          </p:val>
                                        </p:tav>
                                      </p:tavLst>
                                    </p:anim>
                                    <p:anim calcmode="lin" valueType="num">
                                      <p:cBhvr additive="base">
                                        <p:cTn id="45"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arn(inVertical)">
                                      <p:cBhvr>
                                        <p:cTn id="53" dur="500"/>
                                        <p:tgtEl>
                                          <p:spTgt spid="1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barn(inVertical)">
                                      <p:cBhvr>
                                        <p:cTn id="56" dur="500"/>
                                        <p:tgtEl>
                                          <p:spTgt spid="1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arn(inVertical)">
                                      <p:cBhvr>
                                        <p:cTn id="65" dur="500"/>
                                        <p:tgtEl>
                                          <p:spTgt spid="19"/>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arn(inVertical)">
                                      <p:cBhvr>
                                        <p:cTn id="68" dur="500"/>
                                        <p:tgtEl>
                                          <p:spTgt spid="20"/>
                                        </p:tgtEl>
                                      </p:cBhvr>
                                    </p:animEffect>
                                  </p:childTnLst>
                                </p:cTn>
                              </p:par>
                            </p:childTnLst>
                          </p:cTn>
                        </p:par>
                        <p:par>
                          <p:cTn id="69" fill="hold">
                            <p:stCondLst>
                              <p:cond delay="500"/>
                            </p:stCondLst>
                            <p:childTnLst>
                              <p:par>
                                <p:cTn id="70" presetID="16" presetClass="entr" presetSubtype="21"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barn(inVertical)">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barn(inVertical)">
                                      <p:cBhvr>
                                        <p:cTn id="8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P spid="6" grpId="0" animBg="1"/>
      <p:bldP spid="7" grpId="0" animBg="1"/>
      <p:bldP spid="8" grpId="0" animBg="1"/>
      <p:bldP spid="9" grpId="0"/>
      <p:bldP spid="10" grpId="0" animBg="1"/>
      <p:bldP spid="11" grpId="0" animBg="1"/>
      <p:bldP spid="13" grpId="0" animBg="1"/>
      <p:bldP spid="14" grpId="0" animBg="1"/>
      <p:bldP spid="15" grpId="0" animBg="1"/>
      <p:bldP spid="16" grpId="0" animBg="1"/>
      <p:bldP spid="17" grpId="0" animBg="1"/>
      <p:bldP spid="18" grpId="0"/>
      <p:bldP spid="19" grpId="0" animBg="1"/>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An Example For Machine</a:t>
            </a:r>
            <a:r>
              <a:rPr lang="zh-CN" altLang="en-US" dirty="0"/>
              <a:t> </a:t>
            </a:r>
            <a:r>
              <a:rPr lang="en-US" altLang="zh-CN" dirty="0"/>
              <a:t>Learning</a:t>
            </a:r>
            <a:endParaRPr lang="zh-CN" altLang="en-US" dirty="0"/>
          </a:p>
        </p:txBody>
      </p:sp>
      <p:pic>
        <p:nvPicPr>
          <p:cNvPr id="9" name="内容占位符 8" descr="图片包含 文字, 地图&#10;&#10;已生成极高可信度的说明"/>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0" y="1635591"/>
            <a:ext cx="6484690" cy="4921250"/>
          </a:xfrm>
        </p:spPr>
      </p:pic>
      <p:cxnSp>
        <p:nvCxnSpPr>
          <p:cNvPr id="11" name="直接连接符 10"/>
          <p:cNvCxnSpPr>
            <a:cxnSpLocks/>
          </p:cNvCxnSpPr>
          <p:nvPr/>
        </p:nvCxnSpPr>
        <p:spPr>
          <a:xfrm flipV="1">
            <a:off x="939567" y="2030137"/>
            <a:ext cx="4941116" cy="3288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191075" y="2306972"/>
            <a:ext cx="1951175" cy="923330"/>
          </a:xfrm>
          <a:prstGeom prst="rect">
            <a:avLst/>
          </a:prstGeom>
          <a:noFill/>
        </p:spPr>
        <p:txBody>
          <a:bodyPr wrap="none" rtlCol="0">
            <a:spAutoFit/>
          </a:bodyPr>
          <a:lstStyle/>
          <a:p>
            <a:r>
              <a:rPr lang="en-US" altLang="zh-CN" dirty="0"/>
              <a:t>Training Output</a:t>
            </a:r>
            <a:r>
              <a:rPr lang="zh-CN" altLang="en-US" dirty="0"/>
              <a:t>：</a:t>
            </a:r>
            <a:endParaRPr lang="en-US" altLang="zh-CN" dirty="0"/>
          </a:p>
          <a:p>
            <a:r>
              <a:rPr lang="en-US" altLang="zh-CN" dirty="0"/>
              <a:t>y = x</a:t>
            </a:r>
          </a:p>
          <a:p>
            <a:endParaRPr lang="en-US" altLang="zh-CN" dirty="0"/>
          </a:p>
        </p:txBody>
      </p:sp>
      <p:sp>
        <p:nvSpPr>
          <p:cNvPr id="16" name="文本框 15"/>
          <p:cNvSpPr txBox="1"/>
          <p:nvPr/>
        </p:nvSpPr>
        <p:spPr>
          <a:xfrm>
            <a:off x="6191075" y="3508576"/>
            <a:ext cx="1132041" cy="923330"/>
          </a:xfrm>
          <a:prstGeom prst="rect">
            <a:avLst/>
          </a:prstGeom>
          <a:noFill/>
        </p:spPr>
        <p:txBody>
          <a:bodyPr wrap="none" rtlCol="0">
            <a:spAutoFit/>
          </a:bodyPr>
          <a:lstStyle/>
          <a:p>
            <a:r>
              <a:rPr lang="en-US" altLang="zh-CN" dirty="0"/>
              <a:t>New x: 18</a:t>
            </a:r>
          </a:p>
          <a:p>
            <a:r>
              <a:rPr lang="en-US" altLang="zh-CN" dirty="0"/>
              <a:t>Result: 18</a:t>
            </a:r>
            <a:endParaRPr lang="zh-CN" altLang="en-US" dirty="0"/>
          </a:p>
          <a:p>
            <a:endParaRPr lang="zh-CN" altLang="en-US" dirty="0"/>
          </a:p>
        </p:txBody>
      </p:sp>
    </p:spTree>
    <p:extLst>
      <p:ext uri="{BB962C8B-B14F-4D97-AF65-F5344CB8AC3E}">
        <p14:creationId xmlns:p14="http://schemas.microsoft.com/office/powerpoint/2010/main" val="2217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1_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2362</TotalTime>
  <Words>1564</Words>
  <Application>Microsoft Office PowerPoint</Application>
  <PresentationFormat>全屏显示(4:3)</PresentationFormat>
  <Paragraphs>151</Paragraphs>
  <Slides>20</Slides>
  <Notes>18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等线</vt:lpstr>
      <vt:lpstr>等线 Light</vt:lpstr>
      <vt:lpstr>微软雅黑</vt:lpstr>
      <vt:lpstr>Arial</vt:lpstr>
      <vt:lpstr>Calibri</vt:lpstr>
      <vt:lpstr>2016-VI主题-蓝</vt:lpstr>
      <vt:lpstr>1_2016-VI主题-蓝</vt:lpstr>
      <vt:lpstr>AlphaGo: The New Dominator of Go</vt:lpstr>
      <vt:lpstr>Header</vt:lpstr>
      <vt:lpstr>PowerPoint 演示文稿</vt:lpstr>
      <vt:lpstr>Resume</vt:lpstr>
      <vt:lpstr>Splendid Records</vt:lpstr>
      <vt:lpstr>PowerPoint 演示文稿</vt:lpstr>
      <vt:lpstr>Prerequisite</vt:lpstr>
      <vt:lpstr>Machine Learning</vt:lpstr>
      <vt:lpstr>An Example For Machine Learning</vt:lpstr>
      <vt:lpstr>Neural Network</vt:lpstr>
      <vt:lpstr>Deep Learning</vt:lpstr>
      <vt:lpstr>How do humans play Go</vt:lpstr>
      <vt:lpstr>AlphaGo </vt:lpstr>
      <vt:lpstr>An example about how AlphaGo works</vt:lpstr>
      <vt:lpstr>An example about how AlphaGo works</vt:lpstr>
      <vt:lpstr>An example about how AlphaGo works</vt:lpstr>
      <vt:lpstr>PowerPoint 演示文稿</vt:lpstr>
      <vt:lpstr>Unbeatable features</vt:lpstr>
      <vt:lpstr>AlphaFuture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Xu Li</cp:lastModifiedBy>
  <cp:revision>162</cp:revision>
  <dcterms:created xsi:type="dcterms:W3CDTF">2016-04-20T02:59:17Z</dcterms:created>
  <dcterms:modified xsi:type="dcterms:W3CDTF">2017-06-06T14:48:55Z</dcterms:modified>
</cp:coreProperties>
</file>